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68" r:id="rId5"/>
    <p:sldId id="259" r:id="rId6"/>
    <p:sldId id="269" r:id="rId7"/>
    <p:sldId id="262" r:id="rId8"/>
    <p:sldId id="265" r:id="rId9"/>
    <p:sldId id="278" r:id="rId10"/>
    <p:sldId id="260" r:id="rId11"/>
    <p:sldId id="264" r:id="rId12"/>
    <p:sldId id="263" r:id="rId13"/>
    <p:sldId id="267" r:id="rId14"/>
    <p:sldId id="280" r:id="rId15"/>
    <p:sldId id="266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2B249"/>
    <a:srgbClr val="43B02A"/>
    <a:srgbClr val="FF82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34" autoAdjust="0"/>
    <p:restoredTop sz="94660"/>
  </p:normalViewPr>
  <p:slideViewPr>
    <p:cSldViewPr snapToGrid="0">
      <p:cViewPr varScale="1">
        <p:scale>
          <a:sx n="98" d="100"/>
          <a:sy n="98" d="100"/>
        </p:scale>
        <p:origin x="110" y="12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4E5D33-0E32-4032-B27E-687D34D85C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78A4502-134F-4E8F-A3C4-7F6720135B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9E94E30-F42B-4543-AA05-7A3CAC7319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5C5D5-56BD-41FC-A279-9AFD73B82A1E}" type="datetimeFigureOut">
              <a:rPr lang="pt-BR" smtClean="0"/>
              <a:t>04/09/2020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C904CF5-D439-4587-9845-4E03534DD0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A132BCF-68D5-430E-97A3-AAD876602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39EC4-6145-4C2C-AE69-9D11D90359E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205181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8E8D36-8B53-4217-8236-21476605C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6FABBD58-DF07-4E15-B6DB-500170DD4E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A20F28E-3D18-49C8-903D-0A4C046610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5C5D5-56BD-41FC-A279-9AFD73B82A1E}" type="datetimeFigureOut">
              <a:rPr lang="pt-BR" smtClean="0"/>
              <a:t>04/09/2020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80D00DC-5ABB-4E1A-AB2A-6F3A8DAE07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B35808F-92E8-46A4-B31F-B52FAA5666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39EC4-6145-4C2C-AE69-9D11D90359E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399657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8180A492-C19B-462B-A543-D8931B5F2B8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0E1F28D6-7356-4253-94F0-A8DA1A1564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86E00F7-1AEE-4DCA-AA21-FB8709B3B7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5C5D5-56BD-41FC-A279-9AFD73B82A1E}" type="datetimeFigureOut">
              <a:rPr lang="pt-BR" smtClean="0"/>
              <a:t>04/09/2020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E78F790-2D92-4951-920A-22CAA8F897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E3FF043-93D1-4D6E-B2FD-634A8ADF05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39EC4-6145-4C2C-AE69-9D11D90359E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21731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D23553-CB14-4DFC-8022-6B5DFC591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A787220-F8CE-47A4-990A-D31B19F3E9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73A746C-45BA-47DF-9C4C-67B59FDFAF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5C5D5-56BD-41FC-A279-9AFD73B82A1E}" type="datetimeFigureOut">
              <a:rPr lang="pt-BR" smtClean="0"/>
              <a:t>04/09/2020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E551FB6-FCB7-495F-99A2-48B5316D45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F16B7A4-8C71-43B9-9B54-DF0A95DC0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39EC4-6145-4C2C-AE69-9D11D90359E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205599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1C395D-6C70-4AC4-BC2D-3E9F69CAB6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D99FB83-A156-4A0A-9DBF-4FDFE754A9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98523D9-9BB7-4C06-B46B-4F74A60E79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5C5D5-56BD-41FC-A279-9AFD73B82A1E}" type="datetimeFigureOut">
              <a:rPr lang="pt-BR" smtClean="0"/>
              <a:t>04/09/2020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7F557F5-9C14-4DB3-9DFE-F69D42B32C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04101B3-D606-4A7A-A338-4B722E220A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39EC4-6145-4C2C-AE69-9D11D90359E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307908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08B37D-4339-4838-B40F-93ECCD5F0C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0F6B784-6F09-4992-8F21-EFD3DAAAB9D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63907BC2-E82C-4AB6-BAC5-2DD09BA2FF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4AB3AA6-1815-4022-A065-5909A3F7CC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5C5D5-56BD-41FC-A279-9AFD73B82A1E}" type="datetimeFigureOut">
              <a:rPr lang="pt-BR" smtClean="0"/>
              <a:t>04/09/2020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E0F320D-810D-4E00-A7E0-83E5587ED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4747BEB-81D9-41FB-B331-6B0A8B0096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39EC4-6145-4C2C-AE69-9D11D90359E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082324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03D69C-3120-4159-AC84-C2E08F483A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95B8653-9452-42FE-B012-F308361995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05FC4799-F297-4947-80E7-68E1CA5056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9E8E3B2-37FD-40DA-91A7-347646CED61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7A7319C0-7351-4C1A-BEFA-CF3AA6CA620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34D28236-4C2B-44B9-8E93-54C9AFD116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5C5D5-56BD-41FC-A279-9AFD73B82A1E}" type="datetimeFigureOut">
              <a:rPr lang="pt-BR" smtClean="0"/>
              <a:t>04/09/2020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92CDBBE9-76DA-48F1-ACCD-AF6CE74F7D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1874CF0A-F367-483F-806C-38F932912D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39EC4-6145-4C2C-AE69-9D11D90359E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956476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DE4480-FABD-4F69-A79D-850CFA51A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02E523F2-F2D7-4254-8C79-77903D3F63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5C5D5-56BD-41FC-A279-9AFD73B82A1E}" type="datetimeFigureOut">
              <a:rPr lang="pt-BR" smtClean="0"/>
              <a:t>04/09/2020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C7CFF173-5FE5-4658-8089-1860E072E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F2FA7F69-CB13-49F7-BDAA-C1CEA7077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39EC4-6145-4C2C-AE69-9D11D90359E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432478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41BB789F-4CF0-49ED-9102-14141A4FB1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5C5D5-56BD-41FC-A279-9AFD73B82A1E}" type="datetimeFigureOut">
              <a:rPr lang="pt-BR" smtClean="0"/>
              <a:t>04/09/2020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F5E4B718-8441-45D0-AA89-4531494A69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42E9FB1-B920-47FC-B04D-6662BE258D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39EC4-6145-4C2C-AE69-9D11D90359E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929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75B98E-6349-45F7-96D8-1A4B91524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922406B-C57E-41FC-9655-3AC9754495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F9A4110-B016-43BD-B6BA-445AFF9BE7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40A3C41E-E346-4622-9CB8-8C60BAD342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5C5D5-56BD-41FC-A279-9AFD73B82A1E}" type="datetimeFigureOut">
              <a:rPr lang="pt-BR" smtClean="0"/>
              <a:t>04/09/2020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E613626-2D1E-4BC2-A3A0-07E42313F5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7D91BF78-9DE7-40DA-9DFB-0FB1EC998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39EC4-6145-4C2C-AE69-9D11D90359E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721380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00CCC9-5A6C-4607-92EA-DA9172B2BC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ADA80707-782A-4EFD-B6D8-E6414825A8D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FA47C0B-674B-460C-83F1-A7121F37D0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42128C54-6EE4-4AE5-906A-C1B8CBAF11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5C5D5-56BD-41FC-A279-9AFD73B82A1E}" type="datetimeFigureOut">
              <a:rPr lang="pt-BR" smtClean="0"/>
              <a:t>04/09/2020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04FDF2E-749A-4F8B-B63E-09E88991CA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67C8E1D-5AEE-4F93-9B12-EED6DA3CFE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39EC4-6145-4C2C-AE69-9D11D90359E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848342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642DF23A-1042-48A7-BED9-88240A402D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4E7C0C7-BC0F-44ED-BC63-A3CEAFA9D5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6AE1684-A957-47A4-BC01-AE9FAC1F08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B5C5D5-56BD-41FC-A279-9AFD73B82A1E}" type="datetimeFigureOut">
              <a:rPr lang="pt-BR" smtClean="0"/>
              <a:t>04/09/2020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BEB998E-0F41-499B-905B-31553F1180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66908EB-2B30-42AD-AC2A-9E307CF797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F39EC4-6145-4C2C-AE69-9D11D90359E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490748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6.jpeg"/><Relationship Id="rId7" Type="http://schemas.openxmlformats.org/officeDocument/2006/relationships/image" Target="../media/image24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Relationship Id="rId9" Type="http://schemas.openxmlformats.org/officeDocument/2006/relationships/image" Target="../media/image26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6.jpeg"/><Relationship Id="rId7" Type="http://schemas.openxmlformats.org/officeDocument/2006/relationships/image" Target="../media/image30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9" Type="http://schemas.openxmlformats.org/officeDocument/2006/relationships/image" Target="../media/image32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6.jpeg"/><Relationship Id="rId7" Type="http://schemas.openxmlformats.org/officeDocument/2006/relationships/image" Target="../media/image2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33.png"/><Relationship Id="rId4" Type="http://schemas.openxmlformats.org/officeDocument/2006/relationships/image" Target="../media/image28.png"/><Relationship Id="rId9" Type="http://schemas.openxmlformats.org/officeDocument/2006/relationships/image" Target="../media/image35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24.svg"/><Relationship Id="rId3" Type="http://schemas.openxmlformats.org/officeDocument/2006/relationships/image" Target="../media/image6.jpeg"/><Relationship Id="rId7" Type="http://schemas.openxmlformats.org/officeDocument/2006/relationships/image" Target="../media/image36.png"/><Relationship Id="rId12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" Target="slide13.xml"/><Relationship Id="rId11" Type="http://schemas.openxmlformats.org/officeDocument/2006/relationships/image" Target="../media/image22.svg"/><Relationship Id="rId5" Type="http://schemas.openxmlformats.org/officeDocument/2006/relationships/slide" Target="slide14.xml"/><Relationship Id="rId10" Type="http://schemas.openxmlformats.org/officeDocument/2006/relationships/image" Target="../media/image21.png"/><Relationship Id="rId4" Type="http://schemas.openxmlformats.org/officeDocument/2006/relationships/image" Target="../media/image33.png"/><Relationship Id="rId9" Type="http://schemas.openxmlformats.org/officeDocument/2006/relationships/image" Target="../media/image30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0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tiff"/><Relationship Id="rId4" Type="http://schemas.openxmlformats.org/officeDocument/2006/relationships/image" Target="../media/image7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tiff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6.jpeg"/><Relationship Id="rId7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10" Type="http://schemas.openxmlformats.org/officeDocument/2006/relationships/image" Target="../media/image18.sv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9D98C09B-3FB4-4AF9-BFBC-C5C96561F0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159100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AB4DE32D-3612-4114-B744-EBB0949D81B8}"/>
              </a:ext>
            </a:extLst>
          </p:cNvPr>
          <p:cNvSpPr/>
          <p:nvPr/>
        </p:nvSpPr>
        <p:spPr>
          <a:xfrm>
            <a:off x="4961614" y="3991555"/>
            <a:ext cx="2250219" cy="524786"/>
          </a:xfrm>
          <a:prstGeom prst="rect">
            <a:avLst/>
          </a:prstGeom>
          <a:solidFill>
            <a:srgbClr val="42B2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449647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nstacart logo">
            <a:extLst>
              <a:ext uri="{FF2B5EF4-FFF2-40B4-BE49-F238E27FC236}">
                <a16:creationId xmlns:a16="http://schemas.microsoft.com/office/drawing/2014/main" id="{AF0C5362-0B46-4970-9B37-2483EF513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462" y="117571"/>
            <a:ext cx="283845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In Grocery Delivery Apps Market, Instacart Continues to Experience ...">
            <a:extLst>
              <a:ext uri="{FF2B5EF4-FFF2-40B4-BE49-F238E27FC236}">
                <a16:creationId xmlns:a16="http://schemas.microsoft.com/office/drawing/2014/main" id="{CFA33DCC-AA39-4B26-8DC9-43544DCCF0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121"/>
          <a:stretch/>
        </p:blipFill>
        <p:spPr bwMode="auto">
          <a:xfrm>
            <a:off x="6162555" y="-9259"/>
            <a:ext cx="6029445" cy="84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In Grocery Delivery Apps Market, Instacart Continues to Experience ...">
            <a:extLst>
              <a:ext uri="{FF2B5EF4-FFF2-40B4-BE49-F238E27FC236}">
                <a16:creationId xmlns:a16="http://schemas.microsoft.com/office/drawing/2014/main" id="{3D754138-1B1D-4510-9DB3-C5AC8E9C4A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41" t="29549" b="42573"/>
          <a:stretch/>
        </p:blipFill>
        <p:spPr bwMode="auto">
          <a:xfrm>
            <a:off x="3620495" y="-9260"/>
            <a:ext cx="2795186" cy="84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5E998D19-87EE-4579-AA15-D2BE48837B5F}"/>
              </a:ext>
            </a:extLst>
          </p:cNvPr>
          <p:cNvSpPr/>
          <p:nvPr/>
        </p:nvSpPr>
        <p:spPr>
          <a:xfrm>
            <a:off x="0" y="815901"/>
            <a:ext cx="12192000" cy="72000"/>
          </a:xfrm>
          <a:prstGeom prst="rect">
            <a:avLst/>
          </a:prstGeom>
          <a:solidFill>
            <a:srgbClr val="FF8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335047C1-844C-4177-A2FF-C95724B14EBD}"/>
              </a:ext>
            </a:extLst>
          </p:cNvPr>
          <p:cNvSpPr/>
          <p:nvPr/>
        </p:nvSpPr>
        <p:spPr>
          <a:xfrm>
            <a:off x="0" y="867288"/>
            <a:ext cx="12192000" cy="108000"/>
          </a:xfrm>
          <a:prstGeom prst="rect">
            <a:avLst/>
          </a:prstGeom>
          <a:solidFill>
            <a:srgbClr val="43B0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3" name="CaixaDeTexto 72">
            <a:extLst>
              <a:ext uri="{FF2B5EF4-FFF2-40B4-BE49-F238E27FC236}">
                <a16:creationId xmlns:a16="http://schemas.microsoft.com/office/drawing/2014/main" id="{87653FBF-8B47-48E3-A497-68F5FC03E5E7}"/>
              </a:ext>
            </a:extLst>
          </p:cNvPr>
          <p:cNvSpPr txBox="1"/>
          <p:nvPr/>
        </p:nvSpPr>
        <p:spPr>
          <a:xfrm>
            <a:off x="92689" y="1009628"/>
            <a:ext cx="77482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>
                <a:solidFill>
                  <a:srgbClr val="43B02A"/>
                </a:solidFill>
              </a:rPr>
              <a:t>Protótipo de Vinculação e Rentabilização da </a:t>
            </a:r>
            <a:r>
              <a:rPr lang="pt-BR" sz="2800" dirty="0">
                <a:solidFill>
                  <a:srgbClr val="FF8200"/>
                </a:solidFill>
              </a:rPr>
              <a:t>Rafaela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8C271C-A47E-4C41-8F1E-0655B7D9500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226" r="21364"/>
          <a:stretch/>
        </p:blipFill>
        <p:spPr>
          <a:xfrm>
            <a:off x="4437710" y="2945422"/>
            <a:ext cx="2019943" cy="230321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59B99E-3F11-5A4E-B478-604E6C3A0F0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936" r="72207"/>
          <a:stretch/>
        </p:blipFill>
        <p:spPr>
          <a:xfrm rot="5400000">
            <a:off x="4929930" y="1487937"/>
            <a:ext cx="993531" cy="197796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BF2DE0B-1BE8-DD40-925D-037A7227248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98" r="72208"/>
          <a:stretch/>
        </p:blipFill>
        <p:spPr>
          <a:xfrm rot="5400000">
            <a:off x="4982630" y="4703711"/>
            <a:ext cx="930098" cy="2019941"/>
          </a:xfrm>
          <a:prstGeom prst="rect">
            <a:avLst/>
          </a:prstGeom>
        </p:spPr>
      </p:pic>
      <p:sp>
        <p:nvSpPr>
          <p:cNvPr id="13" name="CaixaDeTexto 72">
            <a:extLst>
              <a:ext uri="{FF2B5EF4-FFF2-40B4-BE49-F238E27FC236}">
                <a16:creationId xmlns:a16="http://schemas.microsoft.com/office/drawing/2014/main" id="{F34AC2AA-1F47-554E-A82B-95417EE9A563}"/>
              </a:ext>
            </a:extLst>
          </p:cNvPr>
          <p:cNvSpPr txBox="1"/>
          <p:nvPr/>
        </p:nvSpPr>
        <p:spPr>
          <a:xfrm>
            <a:off x="8137651" y="3835417"/>
            <a:ext cx="33152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>
                <a:solidFill>
                  <a:srgbClr val="43B02A"/>
                </a:solidFill>
              </a:rPr>
              <a:t>@</a:t>
            </a:r>
            <a:r>
              <a:rPr lang="pt-BR" sz="2800" dirty="0" err="1">
                <a:solidFill>
                  <a:srgbClr val="43B02A"/>
                </a:solidFill>
              </a:rPr>
              <a:t>pads_instacart_bot</a:t>
            </a:r>
            <a:endParaRPr lang="pt-BR" sz="2800" dirty="0">
              <a:solidFill>
                <a:srgbClr val="43B02A"/>
              </a:solidFill>
            </a:endParaRPr>
          </a:p>
        </p:txBody>
      </p:sp>
      <p:pic>
        <p:nvPicPr>
          <p:cNvPr id="3" name="Picture 10" descr="Iphone X Cutframe - Iphone X Png Transparent Background ...">
            <a:extLst>
              <a:ext uri="{FF2B5EF4-FFF2-40B4-BE49-F238E27FC236}">
                <a16:creationId xmlns:a16="http://schemas.microsoft.com/office/drawing/2014/main" id="{A96EE8E2-9D68-4E2D-8773-06DC4CDE0C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302" b="95228" l="10000" r="90000">
                        <a14:foregroundMark x1="36087" y1="5514" x2="40761" y2="5832"/>
                        <a14:foregroundMark x1="43478" y1="8696" x2="47609" y2="8484"/>
                        <a14:foregroundMark x1="54891" y1="7529" x2="55217" y2="8484"/>
                        <a14:foregroundMark x1="42065" y1="5938" x2="57500" y2="5620"/>
                        <a14:foregroundMark x1="57500" y1="5620" x2="69239" y2="6469"/>
                        <a14:foregroundMark x1="69239" y1="6787" x2="72717" y2="13468"/>
                        <a14:foregroundMark x1="72717" y1="13468" x2="72065" y2="20785"/>
                        <a14:foregroundMark x1="72065" y1="20785" x2="72065" y2="20891"/>
                        <a14:foregroundMark x1="28370" y1="90032" x2="34674" y2="93955"/>
                        <a14:foregroundMark x1="34674" y1="93955" x2="42283" y2="94380"/>
                        <a14:foregroundMark x1="42283" y1="94380" x2="49348" y2="93955"/>
                        <a14:foregroundMark x1="49348" y1="93955" x2="64565" y2="93955"/>
                        <a14:foregroundMark x1="64565" y1="93955" x2="71196" y2="91622"/>
                        <a14:foregroundMark x1="71196" y1="91622" x2="71522" y2="89714"/>
                        <a14:foregroundMark x1="30978" y1="94274" x2="37935" y2="95228"/>
                        <a14:foregroundMark x1="69130" y1="6363" x2="72717" y2="12831"/>
                        <a14:foregroundMark x1="72717" y1="12831" x2="72065" y2="19194"/>
                        <a14:backgroundMark x1="20217" y1="15270" x2="326" y2="11453"/>
                        <a14:backgroundMark x1="75326" y1="18028" x2="89348" y2="10817"/>
                        <a14:backgroundMark x1="78696" y1="35737" x2="98478" y2="37116"/>
                        <a14:backgroundMark x1="57717" y1="31813" x2="31304" y2="4072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635" t="3895" r="26460" b="3365"/>
          <a:stretch/>
        </p:blipFill>
        <p:spPr bwMode="auto">
          <a:xfrm>
            <a:off x="4316238" y="1845186"/>
            <a:ext cx="2255905" cy="4476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CaixaDeTexto 1">
            <a:extLst>
              <a:ext uri="{FF2B5EF4-FFF2-40B4-BE49-F238E27FC236}">
                <a16:creationId xmlns:a16="http://schemas.microsoft.com/office/drawing/2014/main" id="{66D06932-506C-BE4D-821E-036828627D9C}"/>
              </a:ext>
            </a:extLst>
          </p:cNvPr>
          <p:cNvSpPr txBox="1"/>
          <p:nvPr/>
        </p:nvSpPr>
        <p:spPr>
          <a:xfrm>
            <a:off x="588976" y="4797930"/>
            <a:ext cx="2444351" cy="578882"/>
          </a:xfrm>
          <a:prstGeom prst="roundRect">
            <a:avLst/>
          </a:prstGeom>
          <a:solidFill>
            <a:srgbClr val="FF8200"/>
          </a:solidFill>
          <a:ln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2800" b="1" dirty="0" err="1">
                <a:solidFill>
                  <a:schemeClr val="bg1"/>
                </a:solidFill>
              </a:rPr>
              <a:t>R</a:t>
            </a:r>
            <a:r>
              <a:rPr lang="pt-BR" sz="2800" b="1" dirty="0">
                <a:solidFill>
                  <a:schemeClr val="bg1"/>
                </a:solidFill>
              </a:rPr>
              <a:t>$ 10 Bilhões</a:t>
            </a:r>
          </a:p>
        </p:txBody>
      </p:sp>
      <p:sp>
        <p:nvSpPr>
          <p:cNvPr id="18" name="CaixaDeTexto 1">
            <a:extLst>
              <a:ext uri="{FF2B5EF4-FFF2-40B4-BE49-F238E27FC236}">
                <a16:creationId xmlns:a16="http://schemas.microsoft.com/office/drawing/2014/main" id="{8C560DB7-B38B-9A4D-8161-2364D38B794B}"/>
              </a:ext>
            </a:extLst>
          </p:cNvPr>
          <p:cNvSpPr txBox="1"/>
          <p:nvPr/>
        </p:nvSpPr>
        <p:spPr>
          <a:xfrm>
            <a:off x="780573" y="3823209"/>
            <a:ext cx="18578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 err="1">
                <a:solidFill>
                  <a:srgbClr val="FF8200"/>
                </a:solidFill>
              </a:rPr>
              <a:t>R</a:t>
            </a:r>
            <a:r>
              <a:rPr lang="pt-BR" sz="2400" dirty="0">
                <a:solidFill>
                  <a:srgbClr val="FF8200"/>
                </a:solidFill>
              </a:rPr>
              <a:t>$ 5.000 </a:t>
            </a:r>
          </a:p>
          <a:p>
            <a:pPr algn="ctr"/>
            <a:r>
              <a:rPr lang="pt-BR" sz="2400" dirty="0">
                <a:solidFill>
                  <a:srgbClr val="FF8200"/>
                </a:solidFill>
              </a:rPr>
              <a:t>por ano</a:t>
            </a:r>
          </a:p>
        </p:txBody>
      </p:sp>
      <p:sp>
        <p:nvSpPr>
          <p:cNvPr id="19" name="CaixaDeTexto 1">
            <a:extLst>
              <a:ext uri="{FF2B5EF4-FFF2-40B4-BE49-F238E27FC236}">
                <a16:creationId xmlns:a16="http://schemas.microsoft.com/office/drawing/2014/main" id="{9DD93DF7-AB08-D449-A386-789BA2FCC250}"/>
              </a:ext>
            </a:extLst>
          </p:cNvPr>
          <p:cNvSpPr txBox="1"/>
          <p:nvPr/>
        </p:nvSpPr>
        <p:spPr>
          <a:xfrm>
            <a:off x="793922" y="2940217"/>
            <a:ext cx="18578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rgbClr val="FF8200"/>
                </a:solidFill>
              </a:rPr>
              <a:t>2 milhões de pessoas</a:t>
            </a:r>
          </a:p>
        </p:txBody>
      </p:sp>
      <p:sp>
        <p:nvSpPr>
          <p:cNvPr id="20" name="CaixaDeTexto 72">
            <a:extLst>
              <a:ext uri="{FF2B5EF4-FFF2-40B4-BE49-F238E27FC236}">
                <a16:creationId xmlns:a16="http://schemas.microsoft.com/office/drawing/2014/main" id="{54AEB805-DE7F-2A45-8117-6E044C700F58}"/>
              </a:ext>
            </a:extLst>
          </p:cNvPr>
          <p:cNvSpPr txBox="1"/>
          <p:nvPr/>
        </p:nvSpPr>
        <p:spPr>
          <a:xfrm>
            <a:off x="443541" y="2283014"/>
            <a:ext cx="26627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>
                <a:solidFill>
                  <a:srgbClr val="43B02A"/>
                </a:solidFill>
              </a:rPr>
              <a:t>Potencial realista</a:t>
            </a:r>
          </a:p>
        </p:txBody>
      </p:sp>
    </p:spTree>
    <p:extLst>
      <p:ext uri="{BB962C8B-B14F-4D97-AF65-F5344CB8AC3E}">
        <p14:creationId xmlns:p14="http://schemas.microsoft.com/office/powerpoint/2010/main" val="3055901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/>
      <p:bldP spid="1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9D98C09B-3FB4-4AF9-BFBC-C5C96561F0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159100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AB4DE32D-3612-4114-B744-EBB0949D81B8}"/>
              </a:ext>
            </a:extLst>
          </p:cNvPr>
          <p:cNvSpPr/>
          <p:nvPr/>
        </p:nvSpPr>
        <p:spPr>
          <a:xfrm>
            <a:off x="4961614" y="3991555"/>
            <a:ext cx="2250219" cy="524786"/>
          </a:xfrm>
          <a:prstGeom prst="rect">
            <a:avLst/>
          </a:prstGeom>
          <a:solidFill>
            <a:srgbClr val="42B2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548880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nstacart logo">
            <a:extLst>
              <a:ext uri="{FF2B5EF4-FFF2-40B4-BE49-F238E27FC236}">
                <a16:creationId xmlns:a16="http://schemas.microsoft.com/office/drawing/2014/main" id="{AF0C5362-0B46-4970-9B37-2483EF513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462" y="117571"/>
            <a:ext cx="283845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In Grocery Delivery Apps Market, Instacart Continues to Experience ...">
            <a:extLst>
              <a:ext uri="{FF2B5EF4-FFF2-40B4-BE49-F238E27FC236}">
                <a16:creationId xmlns:a16="http://schemas.microsoft.com/office/drawing/2014/main" id="{CFA33DCC-AA39-4B26-8DC9-43544DCCF0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121"/>
          <a:stretch/>
        </p:blipFill>
        <p:spPr bwMode="auto">
          <a:xfrm>
            <a:off x="6162555" y="-9259"/>
            <a:ext cx="6029445" cy="84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In Grocery Delivery Apps Market, Instacart Continues to Experience ...">
            <a:extLst>
              <a:ext uri="{FF2B5EF4-FFF2-40B4-BE49-F238E27FC236}">
                <a16:creationId xmlns:a16="http://schemas.microsoft.com/office/drawing/2014/main" id="{3D754138-1B1D-4510-9DB3-C5AC8E9C4A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41" t="29549" b="42573"/>
          <a:stretch/>
        </p:blipFill>
        <p:spPr bwMode="auto">
          <a:xfrm>
            <a:off x="3620495" y="-9260"/>
            <a:ext cx="2795186" cy="84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5E998D19-87EE-4579-AA15-D2BE48837B5F}"/>
              </a:ext>
            </a:extLst>
          </p:cNvPr>
          <p:cNvSpPr/>
          <p:nvPr/>
        </p:nvSpPr>
        <p:spPr>
          <a:xfrm>
            <a:off x="0" y="815901"/>
            <a:ext cx="12192000" cy="72000"/>
          </a:xfrm>
          <a:prstGeom prst="rect">
            <a:avLst/>
          </a:prstGeom>
          <a:solidFill>
            <a:srgbClr val="FF8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335047C1-844C-4177-A2FF-C95724B14EBD}"/>
              </a:ext>
            </a:extLst>
          </p:cNvPr>
          <p:cNvSpPr/>
          <p:nvPr/>
        </p:nvSpPr>
        <p:spPr>
          <a:xfrm>
            <a:off x="0" y="867288"/>
            <a:ext cx="12192000" cy="108000"/>
          </a:xfrm>
          <a:prstGeom prst="rect">
            <a:avLst/>
          </a:prstGeom>
          <a:solidFill>
            <a:srgbClr val="43B0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FA1724F7-A6E9-43FA-A715-32257077ED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026477"/>
          </a:xfrm>
        </p:spPr>
        <p:txBody>
          <a:bodyPr/>
          <a:lstStyle/>
          <a:p>
            <a:r>
              <a:rPr lang="pt-BR" dirty="0"/>
              <a:t>Variável </a:t>
            </a:r>
            <a:r>
              <a:rPr lang="pt-BR" i="1" dirty="0"/>
              <a:t>‘mean_peso_cart’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14B8B7F5-7226-4B39-985C-E729C61F96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r>
              <a:rPr lang="pt-BR" dirty="0"/>
              <a:t>Objetivo: Criar uma variável (feature) que possibilite ordenar os produtos em termos de importância para a nossa análise (aumentar recorrência de compra)</a:t>
            </a:r>
          </a:p>
          <a:p>
            <a:r>
              <a:rPr lang="pt-BR" dirty="0"/>
              <a:t>Fatores a serem considerados: Recorrência e tempo entre compras</a:t>
            </a:r>
          </a:p>
        </p:txBody>
      </p:sp>
      <p:pic>
        <p:nvPicPr>
          <p:cNvPr id="18" name="Graphic 17" descr="Stopwatch">
            <a:extLst>
              <a:ext uri="{FF2B5EF4-FFF2-40B4-BE49-F238E27FC236}">
                <a16:creationId xmlns:a16="http://schemas.microsoft.com/office/drawing/2014/main" id="{1ACE4F0C-1518-47F3-A1FE-6F5F86A212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77412" y="5026867"/>
            <a:ext cx="914400" cy="914400"/>
          </a:xfrm>
          <a:prstGeom prst="rect">
            <a:avLst/>
          </a:prstGeom>
        </p:spPr>
      </p:pic>
      <p:pic>
        <p:nvPicPr>
          <p:cNvPr id="19" name="Graphic 18" descr="Shopping basket">
            <a:extLst>
              <a:ext uri="{FF2B5EF4-FFF2-40B4-BE49-F238E27FC236}">
                <a16:creationId xmlns:a16="http://schemas.microsoft.com/office/drawing/2014/main" id="{D12BF64B-64BB-41BA-AFD8-CC8FE32DB1F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096000" y="5026867"/>
            <a:ext cx="914400" cy="914400"/>
          </a:xfrm>
          <a:prstGeom prst="rect">
            <a:avLst/>
          </a:prstGeom>
        </p:spPr>
      </p:pic>
      <p:pic>
        <p:nvPicPr>
          <p:cNvPr id="20" name="Graphic 19" descr="Shopping cart">
            <a:extLst>
              <a:ext uri="{FF2B5EF4-FFF2-40B4-BE49-F238E27FC236}">
                <a16:creationId xmlns:a16="http://schemas.microsoft.com/office/drawing/2014/main" id="{6872F43B-34C3-42E5-8A2F-384ADB94175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364480" y="196103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5648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nstacart logo">
            <a:extLst>
              <a:ext uri="{FF2B5EF4-FFF2-40B4-BE49-F238E27FC236}">
                <a16:creationId xmlns:a16="http://schemas.microsoft.com/office/drawing/2014/main" id="{AF0C5362-0B46-4970-9B37-2483EF513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462" y="117571"/>
            <a:ext cx="283845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In Grocery Delivery Apps Market, Instacart Continues to Experience ...">
            <a:extLst>
              <a:ext uri="{FF2B5EF4-FFF2-40B4-BE49-F238E27FC236}">
                <a16:creationId xmlns:a16="http://schemas.microsoft.com/office/drawing/2014/main" id="{CFA33DCC-AA39-4B26-8DC9-43544DCCF0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121"/>
          <a:stretch/>
        </p:blipFill>
        <p:spPr bwMode="auto">
          <a:xfrm>
            <a:off x="6162555" y="-9259"/>
            <a:ext cx="6029445" cy="84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In Grocery Delivery Apps Market, Instacart Continues to Experience ...">
            <a:extLst>
              <a:ext uri="{FF2B5EF4-FFF2-40B4-BE49-F238E27FC236}">
                <a16:creationId xmlns:a16="http://schemas.microsoft.com/office/drawing/2014/main" id="{3D754138-1B1D-4510-9DB3-C5AC8E9C4A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41" t="29549" b="42573"/>
          <a:stretch/>
        </p:blipFill>
        <p:spPr bwMode="auto">
          <a:xfrm>
            <a:off x="3620495" y="-9260"/>
            <a:ext cx="2795186" cy="84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5E998D19-87EE-4579-AA15-D2BE48837B5F}"/>
              </a:ext>
            </a:extLst>
          </p:cNvPr>
          <p:cNvSpPr/>
          <p:nvPr/>
        </p:nvSpPr>
        <p:spPr>
          <a:xfrm>
            <a:off x="0" y="815901"/>
            <a:ext cx="12192000" cy="72000"/>
          </a:xfrm>
          <a:prstGeom prst="rect">
            <a:avLst/>
          </a:prstGeom>
          <a:solidFill>
            <a:srgbClr val="FF8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335047C1-844C-4177-A2FF-C95724B14EBD}"/>
              </a:ext>
            </a:extLst>
          </p:cNvPr>
          <p:cNvSpPr/>
          <p:nvPr/>
        </p:nvSpPr>
        <p:spPr>
          <a:xfrm>
            <a:off x="0" y="867288"/>
            <a:ext cx="12192000" cy="108000"/>
          </a:xfrm>
          <a:prstGeom prst="rect">
            <a:avLst/>
          </a:prstGeom>
          <a:solidFill>
            <a:srgbClr val="43B0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3E2EE9A-69C2-4705-9A43-609D7E86080A}"/>
              </a:ext>
            </a:extLst>
          </p:cNvPr>
          <p:cNvSpPr txBox="1">
            <a:spLocks/>
          </p:cNvSpPr>
          <p:nvPr/>
        </p:nvSpPr>
        <p:spPr>
          <a:xfrm>
            <a:off x="904755" y="945092"/>
            <a:ext cx="10515600" cy="54718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dirty="0"/>
              <a:t>Agrupando para buscar Número de ‘Reordered’ x Produto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6E4914E-4765-4030-89F4-BEADEBE61DE7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287774" y="1998538"/>
            <a:ext cx="2066026" cy="2580458"/>
          </a:xfrm>
          <a:prstGeom prst="rect">
            <a:avLst/>
          </a:prstGeom>
          <a:solidFill>
            <a:srgbClr val="FFFFFF">
              <a:shade val="85000"/>
            </a:srgbClr>
          </a:solidFill>
          <a:ln w="28575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380A946-3F9E-44FD-B8E8-FCD77AD375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1998538"/>
            <a:ext cx="7141197" cy="402049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FD50BD7-246C-4358-ACFC-38AFC7347669}"/>
              </a:ext>
            </a:extLst>
          </p:cNvPr>
          <p:cNvSpPr/>
          <p:nvPr/>
        </p:nvSpPr>
        <p:spPr>
          <a:xfrm>
            <a:off x="3629320" y="1998538"/>
            <a:ext cx="2466680" cy="402049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76DB3C93-9820-40C8-93FC-BF7AC15D08E5}"/>
              </a:ext>
            </a:extLst>
          </p:cNvPr>
          <p:cNvCxnSpPr>
            <a:stCxn id="12" idx="2"/>
          </p:cNvCxnSpPr>
          <p:nvPr/>
        </p:nvCxnSpPr>
        <p:spPr>
          <a:xfrm rot="5400000" flipH="1" flipV="1">
            <a:off x="6631455" y="2810201"/>
            <a:ext cx="1440036" cy="4977626"/>
          </a:xfrm>
          <a:prstGeom prst="bentConnector4">
            <a:avLst>
              <a:gd name="adj1" fmla="val -15875"/>
              <a:gd name="adj2" fmla="val 100141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A69E1BF8-2FC0-435D-8BAF-A6682AF64F2F}"/>
              </a:ext>
            </a:extLst>
          </p:cNvPr>
          <p:cNvSpPr/>
          <p:nvPr/>
        </p:nvSpPr>
        <p:spPr>
          <a:xfrm>
            <a:off x="3001770" y="1999936"/>
            <a:ext cx="595705" cy="4020494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36E1DB61-0B45-449B-A054-C4C63BC6BDA4}"/>
              </a:ext>
            </a:extLst>
          </p:cNvPr>
          <p:cNvCxnSpPr>
            <a:cxnSpLocks/>
            <a:stCxn id="14" idx="2"/>
          </p:cNvCxnSpPr>
          <p:nvPr/>
        </p:nvCxnSpPr>
        <p:spPr>
          <a:xfrm rot="5400000" flipH="1" flipV="1">
            <a:off x="6348382" y="1530236"/>
            <a:ext cx="1441434" cy="7538953"/>
          </a:xfrm>
          <a:prstGeom prst="bentConnector4">
            <a:avLst>
              <a:gd name="adj1" fmla="val -35065"/>
              <a:gd name="adj2" fmla="val 100046"/>
            </a:avLst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1C2F668-CED4-4B2B-831A-590257D829AE}"/>
              </a:ext>
            </a:extLst>
          </p:cNvPr>
          <p:cNvSpPr txBox="1"/>
          <p:nvPr/>
        </p:nvSpPr>
        <p:spPr>
          <a:xfrm>
            <a:off x="8732940" y="5877011"/>
            <a:ext cx="1112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rgbClr val="FF0000"/>
                </a:solidFill>
              </a:rPr>
              <a:t>Group_by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2FDF30B-F2A2-47B3-B550-456A23D0F226}"/>
              </a:ext>
            </a:extLst>
          </p:cNvPr>
          <p:cNvSpPr txBox="1"/>
          <p:nvPr/>
        </p:nvSpPr>
        <p:spPr>
          <a:xfrm>
            <a:off x="7069099" y="6484378"/>
            <a:ext cx="2078261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accent6">
                    <a:lumMod val="75000"/>
                  </a:schemeClr>
                </a:solidFill>
              </a:rPr>
              <a:t>Summarised by sum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6B1DD4D-28C6-4C33-892A-E69FFCD9D5C6}"/>
              </a:ext>
            </a:extLst>
          </p:cNvPr>
          <p:cNvSpPr/>
          <p:nvPr/>
        </p:nvSpPr>
        <p:spPr>
          <a:xfrm>
            <a:off x="809247" y="1627808"/>
            <a:ext cx="21925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base_ord_geral_prod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F5245D7-76CB-4B0D-83DA-5421F2877760}"/>
              </a:ext>
            </a:extLst>
          </p:cNvPr>
          <p:cNvSpPr/>
          <p:nvPr/>
        </p:nvSpPr>
        <p:spPr>
          <a:xfrm>
            <a:off x="9287774" y="1627808"/>
            <a:ext cx="1526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prod_top_100</a:t>
            </a:r>
          </a:p>
        </p:txBody>
      </p:sp>
      <p:pic>
        <p:nvPicPr>
          <p:cNvPr id="20" name="Graphic 19" descr="Fruit bowl">
            <a:extLst>
              <a:ext uri="{FF2B5EF4-FFF2-40B4-BE49-F238E27FC236}">
                <a16:creationId xmlns:a16="http://schemas.microsoft.com/office/drawing/2014/main" id="{15957CCA-DB47-48B0-976A-9799A3AF66D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822541" y="1450657"/>
            <a:ext cx="547182" cy="547182"/>
          </a:xfrm>
          <a:prstGeom prst="rect">
            <a:avLst/>
          </a:prstGeom>
        </p:spPr>
      </p:pic>
      <p:pic>
        <p:nvPicPr>
          <p:cNvPr id="21" name="Graphic 20" descr="Bottle">
            <a:extLst>
              <a:ext uri="{FF2B5EF4-FFF2-40B4-BE49-F238E27FC236}">
                <a16:creationId xmlns:a16="http://schemas.microsoft.com/office/drawing/2014/main" id="{C283F408-8D4D-4A1C-9E5B-5616C9644E4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239117" y="1723549"/>
            <a:ext cx="547182" cy="547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5486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nstacart logo">
            <a:extLst>
              <a:ext uri="{FF2B5EF4-FFF2-40B4-BE49-F238E27FC236}">
                <a16:creationId xmlns:a16="http://schemas.microsoft.com/office/drawing/2014/main" id="{AF0C5362-0B46-4970-9B37-2483EF513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462" y="117571"/>
            <a:ext cx="283845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In Grocery Delivery Apps Market, Instacart Continues to Experience ...">
            <a:extLst>
              <a:ext uri="{FF2B5EF4-FFF2-40B4-BE49-F238E27FC236}">
                <a16:creationId xmlns:a16="http://schemas.microsoft.com/office/drawing/2014/main" id="{CFA33DCC-AA39-4B26-8DC9-43544DCCF0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121"/>
          <a:stretch/>
        </p:blipFill>
        <p:spPr bwMode="auto">
          <a:xfrm>
            <a:off x="6162555" y="-9259"/>
            <a:ext cx="6029445" cy="84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In Grocery Delivery Apps Market, Instacart Continues to Experience ...">
            <a:extLst>
              <a:ext uri="{FF2B5EF4-FFF2-40B4-BE49-F238E27FC236}">
                <a16:creationId xmlns:a16="http://schemas.microsoft.com/office/drawing/2014/main" id="{3D754138-1B1D-4510-9DB3-C5AC8E9C4A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41" t="29549" b="42573"/>
          <a:stretch/>
        </p:blipFill>
        <p:spPr bwMode="auto">
          <a:xfrm>
            <a:off x="3620495" y="-9260"/>
            <a:ext cx="2795186" cy="84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5E998D19-87EE-4579-AA15-D2BE48837B5F}"/>
              </a:ext>
            </a:extLst>
          </p:cNvPr>
          <p:cNvSpPr/>
          <p:nvPr/>
        </p:nvSpPr>
        <p:spPr>
          <a:xfrm>
            <a:off x="0" y="815901"/>
            <a:ext cx="12192000" cy="72000"/>
          </a:xfrm>
          <a:prstGeom prst="rect">
            <a:avLst/>
          </a:prstGeom>
          <a:solidFill>
            <a:srgbClr val="FF8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335047C1-844C-4177-A2FF-C95724B14EBD}"/>
              </a:ext>
            </a:extLst>
          </p:cNvPr>
          <p:cNvSpPr/>
          <p:nvPr/>
        </p:nvSpPr>
        <p:spPr>
          <a:xfrm>
            <a:off x="0" y="867288"/>
            <a:ext cx="12192000" cy="108000"/>
          </a:xfrm>
          <a:prstGeom prst="rect">
            <a:avLst/>
          </a:prstGeom>
          <a:solidFill>
            <a:srgbClr val="43B0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1745249E-5712-40C2-B6D1-B4B73B82CD43}"/>
              </a:ext>
            </a:extLst>
          </p:cNvPr>
          <p:cNvSpPr txBox="1">
            <a:spLocks/>
          </p:cNvSpPr>
          <p:nvPr/>
        </p:nvSpPr>
        <p:spPr>
          <a:xfrm>
            <a:off x="838200" y="867988"/>
            <a:ext cx="10515600" cy="5336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dirty="0"/>
              <a:t>Join para trazer campos de outra tabela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B46481C8-48C7-44C3-9F46-E8C4EE65F0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908" y="1482297"/>
            <a:ext cx="4849750" cy="2730409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EAD09CE6-8891-42F0-827B-B353FF81FAB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4480"/>
          <a:stretch/>
        </p:blipFill>
        <p:spPr>
          <a:xfrm>
            <a:off x="6892955" y="1482294"/>
            <a:ext cx="1657744" cy="2730409"/>
          </a:xfrm>
          <a:prstGeom prst="rect">
            <a:avLst/>
          </a:prstGeom>
        </p:spPr>
      </p:pic>
      <p:sp>
        <p:nvSpPr>
          <p:cNvPr id="35" name="Cross 34">
            <a:extLst>
              <a:ext uri="{FF2B5EF4-FFF2-40B4-BE49-F238E27FC236}">
                <a16:creationId xmlns:a16="http://schemas.microsoft.com/office/drawing/2014/main" id="{B896A09A-CD8A-4DA0-81F7-780407949EDC}"/>
              </a:ext>
            </a:extLst>
          </p:cNvPr>
          <p:cNvSpPr/>
          <p:nvPr/>
        </p:nvSpPr>
        <p:spPr>
          <a:xfrm>
            <a:off x="5928069" y="2717640"/>
            <a:ext cx="570179" cy="570179"/>
          </a:xfrm>
          <a:prstGeom prst="plus">
            <a:avLst>
              <a:gd name="adj" fmla="val 4179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900" dirty="0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6F941B02-4A56-4617-8301-1201D6688738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703710" y="4271427"/>
            <a:ext cx="6014906" cy="2528331"/>
          </a:xfrm>
          <a:prstGeom prst="rect">
            <a:avLst/>
          </a:prstGeom>
          <a:solidFill>
            <a:srgbClr val="FFFFFF">
              <a:shade val="85000"/>
            </a:srgbClr>
          </a:solidFill>
          <a:ln w="127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8" name="Arrow: Bent 37">
            <a:extLst>
              <a:ext uri="{FF2B5EF4-FFF2-40B4-BE49-F238E27FC236}">
                <a16:creationId xmlns:a16="http://schemas.microsoft.com/office/drawing/2014/main" id="{FAC38044-AC7F-46F5-BF1E-0F13CD170EBB}"/>
              </a:ext>
            </a:extLst>
          </p:cNvPr>
          <p:cNvSpPr/>
          <p:nvPr/>
        </p:nvSpPr>
        <p:spPr>
          <a:xfrm rot="5400000">
            <a:off x="8497798" y="2879234"/>
            <a:ext cx="1657744" cy="849866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AA8E39F-8667-40E5-B507-5BA08713DD95}"/>
              </a:ext>
            </a:extLst>
          </p:cNvPr>
          <p:cNvSpPr txBox="1"/>
          <p:nvPr/>
        </p:nvSpPr>
        <p:spPr>
          <a:xfrm>
            <a:off x="5469382" y="3304166"/>
            <a:ext cx="13706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/>
              <a:t>Join para trazer outros campos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582D99F-F127-4E83-BFC9-E0D1FC97F1BA}"/>
              </a:ext>
            </a:extLst>
          </p:cNvPr>
          <p:cNvSpPr txBox="1"/>
          <p:nvPr/>
        </p:nvSpPr>
        <p:spPr>
          <a:xfrm>
            <a:off x="9489605" y="2499934"/>
            <a:ext cx="26274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filter(!is.na(</a:t>
            </a:r>
            <a:r>
              <a:rPr lang="en-US" sz="1200" dirty="0" err="1"/>
              <a:t>days_since_prior_order</a:t>
            </a:r>
            <a:r>
              <a:rPr lang="en-US" sz="1200" dirty="0"/>
              <a:t>))</a:t>
            </a:r>
            <a:endParaRPr lang="pt-BR" sz="1200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7B790978-6E14-43C1-8264-83966E670F29}"/>
              </a:ext>
            </a:extLst>
          </p:cNvPr>
          <p:cNvSpPr/>
          <p:nvPr/>
        </p:nvSpPr>
        <p:spPr>
          <a:xfrm>
            <a:off x="9751603" y="3956870"/>
            <a:ext cx="19670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base_ord_geral_all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1FE7466A-A66D-45DE-B5B1-839DC0813D41}"/>
              </a:ext>
            </a:extLst>
          </p:cNvPr>
          <p:cNvSpPr/>
          <p:nvPr/>
        </p:nvSpPr>
        <p:spPr>
          <a:xfrm>
            <a:off x="5376940" y="1368290"/>
            <a:ext cx="121329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/>
              <a:t>base_ord_geral_prod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0402BA21-6D31-4724-8287-745F546B2CEC}"/>
              </a:ext>
            </a:extLst>
          </p:cNvPr>
          <p:cNvSpPr/>
          <p:nvPr/>
        </p:nvSpPr>
        <p:spPr>
          <a:xfrm>
            <a:off x="8523758" y="1405900"/>
            <a:ext cx="16058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base_orders_cl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0CB0C246-794A-4A13-960F-1E626A26C720}"/>
              </a:ext>
            </a:extLst>
          </p:cNvPr>
          <p:cNvSpPr/>
          <p:nvPr/>
        </p:nvSpPr>
        <p:spPr>
          <a:xfrm>
            <a:off x="2284819" y="5068690"/>
            <a:ext cx="3268106" cy="1569660"/>
          </a:xfrm>
          <a:prstGeom prst="rect">
            <a:avLst/>
          </a:prstGeom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r>
              <a:rPr lang="pt-BR" sz="1200" dirty="0"/>
              <a:t>base_ord_geral_all &lt;- base_ord_geral_prod %&gt;% </a:t>
            </a:r>
          </a:p>
          <a:p>
            <a:r>
              <a:rPr lang="pt-BR" sz="1200" dirty="0"/>
              <a:t>  left_join(base_orders_cl %&gt;% </a:t>
            </a:r>
          </a:p>
          <a:p>
            <a:r>
              <a:rPr lang="pt-BR" sz="1200" dirty="0"/>
              <a:t>              select(order_id, </a:t>
            </a:r>
          </a:p>
          <a:p>
            <a:r>
              <a:rPr lang="pt-BR" sz="1200" dirty="0"/>
              <a:t>                     user_id, </a:t>
            </a:r>
          </a:p>
          <a:p>
            <a:r>
              <a:rPr lang="pt-BR" sz="1200" dirty="0"/>
              <a:t>                     order_number, </a:t>
            </a:r>
          </a:p>
          <a:p>
            <a:r>
              <a:rPr lang="pt-BR" sz="1200" dirty="0"/>
              <a:t>                     days_since_prior_order)) %&gt;% </a:t>
            </a:r>
          </a:p>
          <a:p>
            <a:r>
              <a:rPr lang="pt-BR" sz="1200" dirty="0"/>
              <a:t>  filter(!is.na(days_since_prior_order)) %&gt;% </a:t>
            </a:r>
          </a:p>
          <a:p>
            <a:r>
              <a:rPr lang="pt-BR" sz="1200" dirty="0"/>
              <a:t>  arrange(user_id,desc(order_number))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AF30395F-0EFA-4341-8643-AD2B0C8261F1}"/>
              </a:ext>
            </a:extLst>
          </p:cNvPr>
          <p:cNvSpPr/>
          <p:nvPr/>
        </p:nvSpPr>
        <p:spPr>
          <a:xfrm>
            <a:off x="2223925" y="4753949"/>
            <a:ext cx="7629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Query</a:t>
            </a:r>
          </a:p>
        </p:txBody>
      </p:sp>
      <p:pic>
        <p:nvPicPr>
          <p:cNvPr id="53" name="Graphic 52" descr="Shopping cart">
            <a:extLst>
              <a:ext uri="{FF2B5EF4-FFF2-40B4-BE49-F238E27FC236}">
                <a16:creationId xmlns:a16="http://schemas.microsoft.com/office/drawing/2014/main" id="{DC0D70F3-8EB6-4CE9-810E-EA3E9DED5E1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95990" y="1931018"/>
            <a:ext cx="570179" cy="570179"/>
          </a:xfrm>
          <a:prstGeom prst="rect">
            <a:avLst/>
          </a:prstGeom>
        </p:spPr>
      </p:pic>
      <p:pic>
        <p:nvPicPr>
          <p:cNvPr id="54" name="Graphic 53" descr="Group of men">
            <a:extLst>
              <a:ext uri="{FF2B5EF4-FFF2-40B4-BE49-F238E27FC236}">
                <a16:creationId xmlns:a16="http://schemas.microsoft.com/office/drawing/2014/main" id="{9BD94053-EC64-4CEB-AED0-00BCC584FA9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550699" y="1699512"/>
            <a:ext cx="570179" cy="570179"/>
          </a:xfrm>
          <a:prstGeom prst="rect">
            <a:avLst/>
          </a:prstGeom>
        </p:spPr>
      </p:pic>
      <p:pic>
        <p:nvPicPr>
          <p:cNvPr id="55" name="Graphic 54" descr="Shopping cart">
            <a:extLst>
              <a:ext uri="{FF2B5EF4-FFF2-40B4-BE49-F238E27FC236}">
                <a16:creationId xmlns:a16="http://schemas.microsoft.com/office/drawing/2014/main" id="{FE4348F7-B0EF-484A-A7C2-18D35D184F9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250670" y="3497752"/>
            <a:ext cx="570179" cy="570179"/>
          </a:xfrm>
          <a:prstGeom prst="rect">
            <a:avLst/>
          </a:prstGeom>
        </p:spPr>
      </p:pic>
      <p:pic>
        <p:nvPicPr>
          <p:cNvPr id="56" name="Graphic 55" descr="Group of men">
            <a:extLst>
              <a:ext uri="{FF2B5EF4-FFF2-40B4-BE49-F238E27FC236}">
                <a16:creationId xmlns:a16="http://schemas.microsoft.com/office/drawing/2014/main" id="{8699D92D-9C33-48BF-BD86-E39A390E1C2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136211" y="3494034"/>
            <a:ext cx="570179" cy="570179"/>
          </a:xfrm>
          <a:prstGeom prst="rect">
            <a:avLst/>
          </a:prstGeom>
        </p:spPr>
      </p:pic>
      <p:sp>
        <p:nvSpPr>
          <p:cNvPr id="57" name="Cross 56">
            <a:extLst>
              <a:ext uri="{FF2B5EF4-FFF2-40B4-BE49-F238E27FC236}">
                <a16:creationId xmlns:a16="http://schemas.microsoft.com/office/drawing/2014/main" id="{16CDACDE-EDB0-4D86-BED2-ABAFAF477007}"/>
              </a:ext>
            </a:extLst>
          </p:cNvPr>
          <p:cNvSpPr/>
          <p:nvPr/>
        </p:nvSpPr>
        <p:spPr>
          <a:xfrm>
            <a:off x="10857687" y="3695212"/>
            <a:ext cx="241685" cy="216551"/>
          </a:xfrm>
          <a:prstGeom prst="plus">
            <a:avLst>
              <a:gd name="adj" fmla="val 4179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900" dirty="0"/>
          </a:p>
        </p:txBody>
      </p:sp>
    </p:spTree>
    <p:extLst>
      <p:ext uri="{BB962C8B-B14F-4D97-AF65-F5344CB8AC3E}">
        <p14:creationId xmlns:p14="http://schemas.microsoft.com/office/powerpoint/2010/main" val="16519280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nstacart logo">
            <a:extLst>
              <a:ext uri="{FF2B5EF4-FFF2-40B4-BE49-F238E27FC236}">
                <a16:creationId xmlns:a16="http://schemas.microsoft.com/office/drawing/2014/main" id="{AF0C5362-0B46-4970-9B37-2483EF513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462" y="117571"/>
            <a:ext cx="283845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In Grocery Delivery Apps Market, Instacart Continues to Experience ...">
            <a:extLst>
              <a:ext uri="{FF2B5EF4-FFF2-40B4-BE49-F238E27FC236}">
                <a16:creationId xmlns:a16="http://schemas.microsoft.com/office/drawing/2014/main" id="{CFA33DCC-AA39-4B26-8DC9-43544DCCF0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121"/>
          <a:stretch/>
        </p:blipFill>
        <p:spPr bwMode="auto">
          <a:xfrm>
            <a:off x="6162555" y="-9259"/>
            <a:ext cx="6029445" cy="84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In Grocery Delivery Apps Market, Instacart Continues to Experience ...">
            <a:extLst>
              <a:ext uri="{FF2B5EF4-FFF2-40B4-BE49-F238E27FC236}">
                <a16:creationId xmlns:a16="http://schemas.microsoft.com/office/drawing/2014/main" id="{3D754138-1B1D-4510-9DB3-C5AC8E9C4A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41" t="29549" b="42573"/>
          <a:stretch/>
        </p:blipFill>
        <p:spPr bwMode="auto">
          <a:xfrm>
            <a:off x="3620495" y="-9260"/>
            <a:ext cx="2795186" cy="84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5E998D19-87EE-4579-AA15-D2BE48837B5F}"/>
              </a:ext>
            </a:extLst>
          </p:cNvPr>
          <p:cNvSpPr/>
          <p:nvPr/>
        </p:nvSpPr>
        <p:spPr>
          <a:xfrm>
            <a:off x="0" y="815901"/>
            <a:ext cx="12192000" cy="72000"/>
          </a:xfrm>
          <a:prstGeom prst="rect">
            <a:avLst/>
          </a:prstGeom>
          <a:solidFill>
            <a:srgbClr val="FF8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335047C1-844C-4177-A2FF-C95724B14EBD}"/>
              </a:ext>
            </a:extLst>
          </p:cNvPr>
          <p:cNvSpPr/>
          <p:nvPr/>
        </p:nvSpPr>
        <p:spPr>
          <a:xfrm>
            <a:off x="0" y="867288"/>
            <a:ext cx="12192000" cy="108000"/>
          </a:xfrm>
          <a:prstGeom prst="rect">
            <a:avLst/>
          </a:prstGeom>
          <a:solidFill>
            <a:srgbClr val="43B0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4BC5E17-A77D-4B6E-90F5-AAF8EA2CEC7F}"/>
              </a:ext>
            </a:extLst>
          </p:cNvPr>
          <p:cNvSpPr txBox="1">
            <a:spLocks/>
          </p:cNvSpPr>
          <p:nvPr/>
        </p:nvSpPr>
        <p:spPr>
          <a:xfrm>
            <a:off x="329462" y="956450"/>
            <a:ext cx="3019425" cy="64994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b="1" dirty="0"/>
              <a:t>Tabela semi-final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69E02E8-399E-4AD0-A780-3363671432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643" y="3558014"/>
            <a:ext cx="6636749" cy="278971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55AD086-25BE-4F76-9C9C-7955D7B896A9}"/>
              </a:ext>
            </a:extLst>
          </p:cNvPr>
          <p:cNvSpPr txBox="1"/>
          <p:nvPr/>
        </p:nvSpPr>
        <p:spPr>
          <a:xfrm>
            <a:off x="6387270" y="1011881"/>
            <a:ext cx="5580014" cy="156966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pt-BR" sz="1200" dirty="0"/>
              <a:t>*prod_mean_time &lt;- </a:t>
            </a:r>
            <a:r>
              <a:rPr lang="pt-BR" sz="1200" dirty="0">
                <a:highlight>
                  <a:srgbClr val="FFFF00"/>
                </a:highlight>
                <a:hlinkClick r:id="rId5" action="ppaction://hlinksldjump"/>
              </a:rPr>
              <a:t>base_ord_geral_all</a:t>
            </a:r>
            <a:r>
              <a:rPr lang="pt-BR" sz="1200" dirty="0"/>
              <a:t> %&gt;% </a:t>
            </a:r>
          </a:p>
          <a:p>
            <a:r>
              <a:rPr lang="pt-BR" sz="1200" dirty="0"/>
              <a:t>  	group_by(user_id,product_name) %&gt;% </a:t>
            </a:r>
          </a:p>
          <a:p>
            <a:r>
              <a:rPr lang="pt-BR" sz="1200" dirty="0"/>
              <a:t>	summarise(tempo_medio = </a:t>
            </a:r>
          </a:p>
          <a:p>
            <a:r>
              <a:rPr lang="pt-BR" sz="1200" dirty="0"/>
              <a:t>		(sum(days_since_prior_order)/(sum(reordered)+1))) %&gt;% </a:t>
            </a:r>
          </a:p>
          <a:p>
            <a:r>
              <a:rPr lang="pt-BR" sz="1200" dirty="0"/>
              <a:t>	group_by(product_name) %&gt;% </a:t>
            </a:r>
          </a:p>
          <a:p>
            <a:r>
              <a:rPr lang="pt-BR" sz="1200" dirty="0"/>
              <a:t>	summarise(tempo_medio = mean(tempo_medio)) %&gt;% </a:t>
            </a:r>
          </a:p>
          <a:p>
            <a:r>
              <a:rPr lang="pt-BR" sz="1200" dirty="0"/>
              <a:t>	right_join(</a:t>
            </a:r>
            <a:r>
              <a:rPr lang="pt-BR" sz="1200" dirty="0">
                <a:highlight>
                  <a:srgbClr val="FFFF00"/>
                </a:highlight>
                <a:hlinkClick r:id="rId6" action="ppaction://hlinksldjump"/>
              </a:rPr>
              <a:t>prod_top_100</a:t>
            </a:r>
            <a:r>
              <a:rPr lang="pt-BR" sz="1200" dirty="0"/>
              <a:t>) %&gt;% </a:t>
            </a:r>
          </a:p>
          <a:p>
            <a:r>
              <a:rPr lang="pt-BR" sz="1200" dirty="0"/>
              <a:t>	arrange(tempo_medio, desc(n_reordered))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0321E4F-A821-49FD-A13F-5A69F0AAB0B0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648286" y="3654204"/>
            <a:ext cx="3412658" cy="2727679"/>
          </a:xfrm>
          <a:prstGeom prst="rect">
            <a:avLst/>
          </a:prstGeom>
          <a:solidFill>
            <a:srgbClr val="FFFFFF">
              <a:shade val="85000"/>
            </a:srgbClr>
          </a:solidFill>
          <a:ln w="28575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D9AA880D-43CC-4091-885B-99A00EFD0086}"/>
              </a:ext>
            </a:extLst>
          </p:cNvPr>
          <p:cNvSpPr/>
          <p:nvPr/>
        </p:nvSpPr>
        <p:spPr>
          <a:xfrm>
            <a:off x="7016727" y="4596341"/>
            <a:ext cx="584224" cy="7130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1C26167E-0A3C-4762-887B-19656742B2D2}"/>
              </a:ext>
            </a:extLst>
          </p:cNvPr>
          <p:cNvCxnSpPr>
            <a:cxnSpLocks/>
            <a:stCxn id="12" idx="0"/>
            <a:endCxn id="10" idx="2"/>
          </p:cNvCxnSpPr>
          <p:nvPr/>
        </p:nvCxnSpPr>
        <p:spPr>
          <a:xfrm rot="5400000" flipH="1" flipV="1">
            <a:off x="7235658" y="2654722"/>
            <a:ext cx="2014800" cy="1868438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0CE3642D-B8F3-4268-99A5-A4AC3B8C919C}"/>
              </a:ext>
            </a:extLst>
          </p:cNvPr>
          <p:cNvSpPr/>
          <p:nvPr/>
        </p:nvSpPr>
        <p:spPr>
          <a:xfrm>
            <a:off x="292756" y="6304459"/>
            <a:ext cx="20199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base_ord_geral_all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283B1F9-936D-4E5F-B9E1-B321C45F91F2}"/>
              </a:ext>
            </a:extLst>
          </p:cNvPr>
          <p:cNvSpPr/>
          <p:nvPr/>
        </p:nvSpPr>
        <p:spPr>
          <a:xfrm>
            <a:off x="7511526" y="6347733"/>
            <a:ext cx="18192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prod_mean_time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6E15689-1224-4198-9382-45BAAD34AB5C}"/>
              </a:ext>
            </a:extLst>
          </p:cNvPr>
          <p:cNvSpPr/>
          <p:nvPr/>
        </p:nvSpPr>
        <p:spPr>
          <a:xfrm>
            <a:off x="9529992" y="2632619"/>
            <a:ext cx="2617365" cy="954107"/>
          </a:xfrm>
          <a:custGeom>
            <a:avLst/>
            <a:gdLst>
              <a:gd name="connsiteX0" fmla="*/ 0 w 2617365"/>
              <a:gd name="connsiteY0" fmla="*/ 0 h 954107"/>
              <a:gd name="connsiteX1" fmla="*/ 497299 w 2617365"/>
              <a:gd name="connsiteY1" fmla="*/ 0 h 954107"/>
              <a:gd name="connsiteX2" fmla="*/ 968425 w 2617365"/>
              <a:gd name="connsiteY2" fmla="*/ 0 h 954107"/>
              <a:gd name="connsiteX3" fmla="*/ 1491898 w 2617365"/>
              <a:gd name="connsiteY3" fmla="*/ 0 h 954107"/>
              <a:gd name="connsiteX4" fmla="*/ 2041545 w 2617365"/>
              <a:gd name="connsiteY4" fmla="*/ 0 h 954107"/>
              <a:gd name="connsiteX5" fmla="*/ 2617365 w 2617365"/>
              <a:gd name="connsiteY5" fmla="*/ 0 h 954107"/>
              <a:gd name="connsiteX6" fmla="*/ 2617365 w 2617365"/>
              <a:gd name="connsiteY6" fmla="*/ 467512 h 954107"/>
              <a:gd name="connsiteX7" fmla="*/ 2617365 w 2617365"/>
              <a:gd name="connsiteY7" fmla="*/ 954107 h 954107"/>
              <a:gd name="connsiteX8" fmla="*/ 2172413 w 2617365"/>
              <a:gd name="connsiteY8" fmla="*/ 954107 h 954107"/>
              <a:gd name="connsiteX9" fmla="*/ 1596593 w 2617365"/>
              <a:gd name="connsiteY9" fmla="*/ 954107 h 954107"/>
              <a:gd name="connsiteX10" fmla="*/ 1046946 w 2617365"/>
              <a:gd name="connsiteY10" fmla="*/ 954107 h 954107"/>
              <a:gd name="connsiteX11" fmla="*/ 471126 w 2617365"/>
              <a:gd name="connsiteY11" fmla="*/ 954107 h 954107"/>
              <a:gd name="connsiteX12" fmla="*/ 0 w 2617365"/>
              <a:gd name="connsiteY12" fmla="*/ 954107 h 954107"/>
              <a:gd name="connsiteX13" fmla="*/ 0 w 2617365"/>
              <a:gd name="connsiteY13" fmla="*/ 477054 h 954107"/>
              <a:gd name="connsiteX14" fmla="*/ 0 w 2617365"/>
              <a:gd name="connsiteY14" fmla="*/ 0 h 954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617365" h="954107" fill="none" extrusionOk="0">
                <a:moveTo>
                  <a:pt x="0" y="0"/>
                </a:moveTo>
                <a:cubicBezTo>
                  <a:pt x="228013" y="-9894"/>
                  <a:pt x="287495" y="42044"/>
                  <a:pt x="497299" y="0"/>
                </a:cubicBezTo>
                <a:cubicBezTo>
                  <a:pt x="707103" y="-42044"/>
                  <a:pt x="807201" y="38686"/>
                  <a:pt x="968425" y="0"/>
                </a:cubicBezTo>
                <a:cubicBezTo>
                  <a:pt x="1129649" y="-38686"/>
                  <a:pt x="1231095" y="10196"/>
                  <a:pt x="1491898" y="0"/>
                </a:cubicBezTo>
                <a:cubicBezTo>
                  <a:pt x="1752701" y="-10196"/>
                  <a:pt x="1778302" y="65772"/>
                  <a:pt x="2041545" y="0"/>
                </a:cubicBezTo>
                <a:cubicBezTo>
                  <a:pt x="2304788" y="-65772"/>
                  <a:pt x="2461526" y="60262"/>
                  <a:pt x="2617365" y="0"/>
                </a:cubicBezTo>
                <a:cubicBezTo>
                  <a:pt x="2621505" y="208483"/>
                  <a:pt x="2579538" y="244716"/>
                  <a:pt x="2617365" y="467512"/>
                </a:cubicBezTo>
                <a:cubicBezTo>
                  <a:pt x="2655192" y="690308"/>
                  <a:pt x="2607654" y="787715"/>
                  <a:pt x="2617365" y="954107"/>
                </a:cubicBezTo>
                <a:cubicBezTo>
                  <a:pt x="2459737" y="996357"/>
                  <a:pt x="2302915" y="924523"/>
                  <a:pt x="2172413" y="954107"/>
                </a:cubicBezTo>
                <a:cubicBezTo>
                  <a:pt x="2041911" y="983691"/>
                  <a:pt x="1742324" y="905455"/>
                  <a:pt x="1596593" y="954107"/>
                </a:cubicBezTo>
                <a:cubicBezTo>
                  <a:pt x="1450862" y="1002759"/>
                  <a:pt x="1216319" y="943883"/>
                  <a:pt x="1046946" y="954107"/>
                </a:cubicBezTo>
                <a:cubicBezTo>
                  <a:pt x="877573" y="964331"/>
                  <a:pt x="700361" y="922578"/>
                  <a:pt x="471126" y="954107"/>
                </a:cubicBezTo>
                <a:cubicBezTo>
                  <a:pt x="241891" y="985636"/>
                  <a:pt x="109220" y="906844"/>
                  <a:pt x="0" y="954107"/>
                </a:cubicBezTo>
                <a:cubicBezTo>
                  <a:pt x="-2067" y="801459"/>
                  <a:pt x="56693" y="682633"/>
                  <a:pt x="0" y="477054"/>
                </a:cubicBezTo>
                <a:cubicBezTo>
                  <a:pt x="-56693" y="271475"/>
                  <a:pt x="37619" y="155895"/>
                  <a:pt x="0" y="0"/>
                </a:cubicBezTo>
                <a:close/>
              </a:path>
              <a:path w="2617365" h="954107" stroke="0" extrusionOk="0">
                <a:moveTo>
                  <a:pt x="0" y="0"/>
                </a:moveTo>
                <a:cubicBezTo>
                  <a:pt x="152385" y="-50269"/>
                  <a:pt x="257401" y="31927"/>
                  <a:pt x="497299" y="0"/>
                </a:cubicBezTo>
                <a:cubicBezTo>
                  <a:pt x="737197" y="-31927"/>
                  <a:pt x="819394" y="36137"/>
                  <a:pt x="994599" y="0"/>
                </a:cubicBezTo>
                <a:cubicBezTo>
                  <a:pt x="1169804" y="-36137"/>
                  <a:pt x="1303660" y="2262"/>
                  <a:pt x="1439551" y="0"/>
                </a:cubicBezTo>
                <a:cubicBezTo>
                  <a:pt x="1575442" y="-2262"/>
                  <a:pt x="1850255" y="53213"/>
                  <a:pt x="2015371" y="0"/>
                </a:cubicBezTo>
                <a:cubicBezTo>
                  <a:pt x="2180487" y="-53213"/>
                  <a:pt x="2464139" y="34768"/>
                  <a:pt x="2617365" y="0"/>
                </a:cubicBezTo>
                <a:cubicBezTo>
                  <a:pt x="2650313" y="120647"/>
                  <a:pt x="2572698" y="304816"/>
                  <a:pt x="2617365" y="486595"/>
                </a:cubicBezTo>
                <a:cubicBezTo>
                  <a:pt x="2662032" y="668374"/>
                  <a:pt x="2573372" y="842880"/>
                  <a:pt x="2617365" y="954107"/>
                </a:cubicBezTo>
                <a:cubicBezTo>
                  <a:pt x="2461697" y="1013400"/>
                  <a:pt x="2236065" y="903133"/>
                  <a:pt x="2041545" y="954107"/>
                </a:cubicBezTo>
                <a:cubicBezTo>
                  <a:pt x="1847025" y="1005081"/>
                  <a:pt x="1780425" y="946678"/>
                  <a:pt x="1570419" y="954107"/>
                </a:cubicBezTo>
                <a:cubicBezTo>
                  <a:pt x="1360413" y="961536"/>
                  <a:pt x="1334118" y="916604"/>
                  <a:pt x="1125467" y="954107"/>
                </a:cubicBezTo>
                <a:cubicBezTo>
                  <a:pt x="916816" y="991610"/>
                  <a:pt x="819145" y="897612"/>
                  <a:pt x="575820" y="954107"/>
                </a:cubicBezTo>
                <a:cubicBezTo>
                  <a:pt x="332495" y="1010602"/>
                  <a:pt x="229425" y="906972"/>
                  <a:pt x="0" y="954107"/>
                </a:cubicBezTo>
                <a:cubicBezTo>
                  <a:pt x="-6729" y="829645"/>
                  <a:pt x="23510" y="614421"/>
                  <a:pt x="0" y="496136"/>
                </a:cubicBezTo>
                <a:cubicBezTo>
                  <a:pt x="-23510" y="377851"/>
                  <a:pt x="1257" y="123675"/>
                  <a:pt x="0" y="0"/>
                </a:cubicBezTo>
                <a:close/>
              </a:path>
            </a:pathLst>
          </a:custGeom>
          <a:ln>
            <a:solidFill>
              <a:schemeClr val="tx1"/>
            </a:solidFill>
            <a:prstDash val="sysDot"/>
            <a:extLst>
              <a:ext uri="{C807C97D-BFC1-408E-A445-0C87EB9F89A2}">
                <ask:lineSketchStyleProps xmlns:ask="http://schemas.microsoft.com/office/drawing/2018/sketchyshapes" sd="2908255423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>
            <a:spAutoFit/>
          </a:bodyPr>
          <a:lstStyle/>
          <a:p>
            <a:r>
              <a:rPr lang="pt-BR" sz="1400" dirty="0"/>
              <a:t>Tabela onde cada produto tem dois parâmetros a serem utilizados para medir o ‘</a:t>
            </a:r>
            <a:r>
              <a:rPr lang="pt-BR" sz="1400" i="1" dirty="0"/>
              <a:t>peso</a:t>
            </a:r>
            <a:r>
              <a:rPr lang="pt-BR" sz="1400" dirty="0"/>
              <a:t>’ deles</a:t>
            </a:r>
          </a:p>
        </p:txBody>
      </p:sp>
      <p:pic>
        <p:nvPicPr>
          <p:cNvPr id="18" name="Graphic 17" descr="Fruit bowl">
            <a:extLst>
              <a:ext uri="{FF2B5EF4-FFF2-40B4-BE49-F238E27FC236}">
                <a16:creationId xmlns:a16="http://schemas.microsoft.com/office/drawing/2014/main" id="{6D7ACF4B-5B28-4684-81B9-52FD3A51102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106730" y="4592005"/>
            <a:ext cx="410789" cy="410789"/>
          </a:xfrm>
          <a:prstGeom prst="rect">
            <a:avLst/>
          </a:prstGeom>
        </p:spPr>
      </p:pic>
      <p:pic>
        <p:nvPicPr>
          <p:cNvPr id="19" name="Graphic 18" descr="Stopwatch">
            <a:extLst>
              <a:ext uri="{FF2B5EF4-FFF2-40B4-BE49-F238E27FC236}">
                <a16:creationId xmlns:a16="http://schemas.microsoft.com/office/drawing/2014/main" id="{7ABE9F08-B81B-4BD1-8BE7-D7323B53789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052555" y="3674113"/>
            <a:ext cx="502362" cy="502362"/>
          </a:xfrm>
          <a:prstGeom prst="rect">
            <a:avLst/>
          </a:prstGeom>
        </p:spPr>
      </p:pic>
      <p:pic>
        <p:nvPicPr>
          <p:cNvPr id="20" name="Graphic 19" descr="Shopping basket">
            <a:extLst>
              <a:ext uri="{FF2B5EF4-FFF2-40B4-BE49-F238E27FC236}">
                <a16:creationId xmlns:a16="http://schemas.microsoft.com/office/drawing/2014/main" id="{CDF6B47F-C32C-4DC1-BE75-E802B58AAFC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060944" y="4118218"/>
            <a:ext cx="502362" cy="502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3502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nstacart logo">
            <a:extLst>
              <a:ext uri="{FF2B5EF4-FFF2-40B4-BE49-F238E27FC236}">
                <a16:creationId xmlns:a16="http://schemas.microsoft.com/office/drawing/2014/main" id="{AF0C5362-0B46-4970-9B37-2483EF513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462" y="117571"/>
            <a:ext cx="283845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In Grocery Delivery Apps Market, Instacart Continues to Experience ...">
            <a:extLst>
              <a:ext uri="{FF2B5EF4-FFF2-40B4-BE49-F238E27FC236}">
                <a16:creationId xmlns:a16="http://schemas.microsoft.com/office/drawing/2014/main" id="{CFA33DCC-AA39-4B26-8DC9-43544DCCF0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121"/>
          <a:stretch/>
        </p:blipFill>
        <p:spPr bwMode="auto">
          <a:xfrm>
            <a:off x="6162555" y="-9259"/>
            <a:ext cx="6029445" cy="84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In Grocery Delivery Apps Market, Instacart Continues to Experience ...">
            <a:extLst>
              <a:ext uri="{FF2B5EF4-FFF2-40B4-BE49-F238E27FC236}">
                <a16:creationId xmlns:a16="http://schemas.microsoft.com/office/drawing/2014/main" id="{3D754138-1B1D-4510-9DB3-C5AC8E9C4A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41" t="29549" b="42573"/>
          <a:stretch/>
        </p:blipFill>
        <p:spPr bwMode="auto">
          <a:xfrm>
            <a:off x="3620495" y="-9260"/>
            <a:ext cx="2795186" cy="84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5E998D19-87EE-4579-AA15-D2BE48837B5F}"/>
              </a:ext>
            </a:extLst>
          </p:cNvPr>
          <p:cNvSpPr/>
          <p:nvPr/>
        </p:nvSpPr>
        <p:spPr>
          <a:xfrm>
            <a:off x="0" y="815901"/>
            <a:ext cx="12192000" cy="72000"/>
          </a:xfrm>
          <a:prstGeom prst="rect">
            <a:avLst/>
          </a:prstGeom>
          <a:solidFill>
            <a:srgbClr val="FF8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335047C1-844C-4177-A2FF-C95724B14EBD}"/>
              </a:ext>
            </a:extLst>
          </p:cNvPr>
          <p:cNvSpPr/>
          <p:nvPr/>
        </p:nvSpPr>
        <p:spPr>
          <a:xfrm>
            <a:off x="0" y="867288"/>
            <a:ext cx="12192000" cy="108000"/>
          </a:xfrm>
          <a:prstGeom prst="rect">
            <a:avLst/>
          </a:prstGeom>
          <a:solidFill>
            <a:srgbClr val="43B0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693FB12-D2C1-4F54-AD89-2E2879EEEDDB}"/>
              </a:ext>
            </a:extLst>
          </p:cNvPr>
          <p:cNvSpPr txBox="1">
            <a:spLocks/>
          </p:cNvSpPr>
          <p:nvPr/>
        </p:nvSpPr>
        <p:spPr>
          <a:xfrm>
            <a:off x="679182" y="1303247"/>
            <a:ext cx="4358951" cy="64994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b="1" dirty="0"/>
              <a:t>Tabela Final por produto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734F51-C772-4696-809F-62684A43A719}"/>
              </a:ext>
            </a:extLst>
          </p:cNvPr>
          <p:cNvSpPr txBox="1"/>
          <p:nvPr/>
        </p:nvSpPr>
        <p:spPr>
          <a:xfrm>
            <a:off x="5842828" y="1087792"/>
            <a:ext cx="5130597" cy="1015663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pt-BR" sz="1200" dirty="0"/>
              <a:t>prod_fator &lt;- bind_cols(prod_mean_time[,1],prod_mean_time_norm) %&gt;% </a:t>
            </a:r>
          </a:p>
          <a:p>
            <a:r>
              <a:rPr lang="pt-BR" sz="1200" dirty="0"/>
              <a:t>                          mutate(fator = ifelse((tempo_medio == 0 | is.na(tempo_medio)), </a:t>
            </a:r>
          </a:p>
          <a:p>
            <a:r>
              <a:rPr lang="pt-BR" sz="1200" dirty="0"/>
              <a:t>			0, </a:t>
            </a:r>
          </a:p>
          <a:p>
            <a:r>
              <a:rPr lang="pt-BR" sz="1200" dirty="0"/>
              <a:t>			n_reordered/tempo_medio)) %&gt;% </a:t>
            </a:r>
          </a:p>
          <a:p>
            <a:r>
              <a:rPr lang="pt-BR" sz="1200" dirty="0"/>
              <a:t>                          arrange(desc(fator))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4762982-9C09-4238-943A-EC6495FCA9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403" y="3557347"/>
            <a:ext cx="3412658" cy="2727679"/>
          </a:xfrm>
          <a:prstGeom prst="rect">
            <a:avLst/>
          </a:prstGeom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B69F6D0D-AA3D-46B1-8B37-B5E317EB9DA1}"/>
              </a:ext>
            </a:extLst>
          </p:cNvPr>
          <p:cNvSpPr/>
          <p:nvPr/>
        </p:nvSpPr>
        <p:spPr>
          <a:xfrm>
            <a:off x="4583682" y="4564654"/>
            <a:ext cx="2677780" cy="7130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9FF8696E-4757-4604-B32C-EACDF6DEA251}"/>
              </a:ext>
            </a:extLst>
          </p:cNvPr>
          <p:cNvCxnSpPr>
            <a:cxnSpLocks/>
            <a:stCxn id="11" idx="0"/>
            <a:endCxn id="9" idx="2"/>
          </p:cNvCxnSpPr>
          <p:nvPr/>
        </p:nvCxnSpPr>
        <p:spPr>
          <a:xfrm rot="5400000" flipH="1" flipV="1">
            <a:off x="6425929" y="2582457"/>
            <a:ext cx="2461199" cy="1503197"/>
          </a:xfrm>
          <a:prstGeom prst="bentConnector3">
            <a:avLst>
              <a:gd name="adj1" fmla="val 8032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3503068C-F0AE-46B8-A783-B59AEE7D4CEA}"/>
              </a:ext>
            </a:extLst>
          </p:cNvPr>
          <p:cNvSpPr/>
          <p:nvPr/>
        </p:nvSpPr>
        <p:spPr>
          <a:xfrm>
            <a:off x="895770" y="3244334"/>
            <a:ext cx="18192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prod_mean_time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2B1C58-DE46-4519-AE52-22B1638C65C5}"/>
              </a:ext>
            </a:extLst>
          </p:cNvPr>
          <p:cNvSpPr/>
          <p:nvPr/>
        </p:nvSpPr>
        <p:spPr>
          <a:xfrm>
            <a:off x="7467084" y="3316412"/>
            <a:ext cx="11932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prod_fator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24AC614-D221-4C49-A7F5-57FFE107B505}"/>
              </a:ext>
            </a:extLst>
          </p:cNvPr>
          <p:cNvSpPr/>
          <p:nvPr/>
        </p:nvSpPr>
        <p:spPr>
          <a:xfrm>
            <a:off x="8660296" y="2455924"/>
            <a:ext cx="3286396" cy="1015663"/>
          </a:xfrm>
          <a:custGeom>
            <a:avLst/>
            <a:gdLst>
              <a:gd name="connsiteX0" fmla="*/ 0 w 3286396"/>
              <a:gd name="connsiteY0" fmla="*/ 0 h 1015663"/>
              <a:gd name="connsiteX1" fmla="*/ 514869 w 3286396"/>
              <a:gd name="connsiteY1" fmla="*/ 0 h 1015663"/>
              <a:gd name="connsiteX2" fmla="*/ 1095465 w 3286396"/>
              <a:gd name="connsiteY2" fmla="*/ 0 h 1015663"/>
              <a:gd name="connsiteX3" fmla="*/ 1577470 w 3286396"/>
              <a:gd name="connsiteY3" fmla="*/ 0 h 1015663"/>
              <a:gd name="connsiteX4" fmla="*/ 2092339 w 3286396"/>
              <a:gd name="connsiteY4" fmla="*/ 0 h 1015663"/>
              <a:gd name="connsiteX5" fmla="*/ 2705799 w 3286396"/>
              <a:gd name="connsiteY5" fmla="*/ 0 h 1015663"/>
              <a:gd name="connsiteX6" fmla="*/ 3286396 w 3286396"/>
              <a:gd name="connsiteY6" fmla="*/ 0 h 1015663"/>
              <a:gd name="connsiteX7" fmla="*/ 3286396 w 3286396"/>
              <a:gd name="connsiteY7" fmla="*/ 528145 h 1015663"/>
              <a:gd name="connsiteX8" fmla="*/ 3286396 w 3286396"/>
              <a:gd name="connsiteY8" fmla="*/ 1015663 h 1015663"/>
              <a:gd name="connsiteX9" fmla="*/ 2804391 w 3286396"/>
              <a:gd name="connsiteY9" fmla="*/ 1015663 h 1015663"/>
              <a:gd name="connsiteX10" fmla="*/ 2223795 w 3286396"/>
              <a:gd name="connsiteY10" fmla="*/ 1015663 h 1015663"/>
              <a:gd name="connsiteX11" fmla="*/ 1676062 w 3286396"/>
              <a:gd name="connsiteY11" fmla="*/ 1015663 h 1015663"/>
              <a:gd name="connsiteX12" fmla="*/ 1095465 w 3286396"/>
              <a:gd name="connsiteY12" fmla="*/ 1015663 h 1015663"/>
              <a:gd name="connsiteX13" fmla="*/ 547733 w 3286396"/>
              <a:gd name="connsiteY13" fmla="*/ 1015663 h 1015663"/>
              <a:gd name="connsiteX14" fmla="*/ 0 w 3286396"/>
              <a:gd name="connsiteY14" fmla="*/ 1015663 h 1015663"/>
              <a:gd name="connsiteX15" fmla="*/ 0 w 3286396"/>
              <a:gd name="connsiteY15" fmla="*/ 507832 h 1015663"/>
              <a:gd name="connsiteX16" fmla="*/ 0 w 3286396"/>
              <a:gd name="connsiteY16" fmla="*/ 0 h 1015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286396" h="1015663" fill="none" extrusionOk="0">
                <a:moveTo>
                  <a:pt x="0" y="0"/>
                </a:moveTo>
                <a:cubicBezTo>
                  <a:pt x="224914" y="-60299"/>
                  <a:pt x="286850" y="23868"/>
                  <a:pt x="514869" y="0"/>
                </a:cubicBezTo>
                <a:cubicBezTo>
                  <a:pt x="742888" y="-23868"/>
                  <a:pt x="909743" y="28026"/>
                  <a:pt x="1095465" y="0"/>
                </a:cubicBezTo>
                <a:cubicBezTo>
                  <a:pt x="1281187" y="-28026"/>
                  <a:pt x="1370394" y="21323"/>
                  <a:pt x="1577470" y="0"/>
                </a:cubicBezTo>
                <a:cubicBezTo>
                  <a:pt x="1784547" y="-21323"/>
                  <a:pt x="1944871" y="18393"/>
                  <a:pt x="2092339" y="0"/>
                </a:cubicBezTo>
                <a:cubicBezTo>
                  <a:pt x="2239807" y="-18393"/>
                  <a:pt x="2420521" y="65034"/>
                  <a:pt x="2705799" y="0"/>
                </a:cubicBezTo>
                <a:cubicBezTo>
                  <a:pt x="2991077" y="-65034"/>
                  <a:pt x="3117651" y="22923"/>
                  <a:pt x="3286396" y="0"/>
                </a:cubicBezTo>
                <a:cubicBezTo>
                  <a:pt x="3336098" y="188138"/>
                  <a:pt x="3253727" y="410233"/>
                  <a:pt x="3286396" y="528145"/>
                </a:cubicBezTo>
                <a:cubicBezTo>
                  <a:pt x="3319065" y="646058"/>
                  <a:pt x="3258516" y="820186"/>
                  <a:pt x="3286396" y="1015663"/>
                </a:cubicBezTo>
                <a:cubicBezTo>
                  <a:pt x="3128330" y="1060432"/>
                  <a:pt x="3017809" y="973120"/>
                  <a:pt x="2804391" y="1015663"/>
                </a:cubicBezTo>
                <a:cubicBezTo>
                  <a:pt x="2590973" y="1058206"/>
                  <a:pt x="2483647" y="953089"/>
                  <a:pt x="2223795" y="1015663"/>
                </a:cubicBezTo>
                <a:cubicBezTo>
                  <a:pt x="1963943" y="1078237"/>
                  <a:pt x="1943685" y="956333"/>
                  <a:pt x="1676062" y="1015663"/>
                </a:cubicBezTo>
                <a:cubicBezTo>
                  <a:pt x="1408439" y="1074993"/>
                  <a:pt x="1223208" y="1010952"/>
                  <a:pt x="1095465" y="1015663"/>
                </a:cubicBezTo>
                <a:cubicBezTo>
                  <a:pt x="967722" y="1020374"/>
                  <a:pt x="813638" y="974455"/>
                  <a:pt x="547733" y="1015663"/>
                </a:cubicBezTo>
                <a:cubicBezTo>
                  <a:pt x="281828" y="1056871"/>
                  <a:pt x="143939" y="952101"/>
                  <a:pt x="0" y="1015663"/>
                </a:cubicBezTo>
                <a:cubicBezTo>
                  <a:pt x="-35968" y="798500"/>
                  <a:pt x="52495" y="640352"/>
                  <a:pt x="0" y="507832"/>
                </a:cubicBezTo>
                <a:cubicBezTo>
                  <a:pt x="-52495" y="375312"/>
                  <a:pt x="10703" y="250688"/>
                  <a:pt x="0" y="0"/>
                </a:cubicBezTo>
                <a:close/>
              </a:path>
              <a:path w="3286396" h="1015663" stroke="0" extrusionOk="0">
                <a:moveTo>
                  <a:pt x="0" y="0"/>
                </a:moveTo>
                <a:cubicBezTo>
                  <a:pt x="206785" y="-40155"/>
                  <a:pt x="402185" y="18871"/>
                  <a:pt x="514869" y="0"/>
                </a:cubicBezTo>
                <a:cubicBezTo>
                  <a:pt x="627553" y="-18871"/>
                  <a:pt x="901812" y="39649"/>
                  <a:pt x="1029737" y="0"/>
                </a:cubicBezTo>
                <a:cubicBezTo>
                  <a:pt x="1157662" y="-39649"/>
                  <a:pt x="1267473" y="45067"/>
                  <a:pt x="1478878" y="0"/>
                </a:cubicBezTo>
                <a:cubicBezTo>
                  <a:pt x="1690283" y="-45067"/>
                  <a:pt x="1880922" y="12993"/>
                  <a:pt x="2092339" y="0"/>
                </a:cubicBezTo>
                <a:cubicBezTo>
                  <a:pt x="2303756" y="-12993"/>
                  <a:pt x="2528584" y="10660"/>
                  <a:pt x="2705799" y="0"/>
                </a:cubicBezTo>
                <a:cubicBezTo>
                  <a:pt x="2883014" y="-10660"/>
                  <a:pt x="3065512" y="57089"/>
                  <a:pt x="3286396" y="0"/>
                </a:cubicBezTo>
                <a:cubicBezTo>
                  <a:pt x="3289991" y="121158"/>
                  <a:pt x="3259297" y="366800"/>
                  <a:pt x="3286396" y="528145"/>
                </a:cubicBezTo>
                <a:cubicBezTo>
                  <a:pt x="3313495" y="689490"/>
                  <a:pt x="3236222" y="772269"/>
                  <a:pt x="3286396" y="1015663"/>
                </a:cubicBezTo>
                <a:cubicBezTo>
                  <a:pt x="3162925" y="1068599"/>
                  <a:pt x="2865860" y="999473"/>
                  <a:pt x="2738663" y="1015663"/>
                </a:cubicBezTo>
                <a:cubicBezTo>
                  <a:pt x="2611466" y="1031853"/>
                  <a:pt x="2411107" y="1005978"/>
                  <a:pt x="2289523" y="1015663"/>
                </a:cubicBezTo>
                <a:cubicBezTo>
                  <a:pt x="2167939" y="1025348"/>
                  <a:pt x="1851732" y="948249"/>
                  <a:pt x="1708926" y="1015663"/>
                </a:cubicBezTo>
                <a:cubicBezTo>
                  <a:pt x="1566120" y="1083077"/>
                  <a:pt x="1382355" y="996753"/>
                  <a:pt x="1194057" y="1015663"/>
                </a:cubicBezTo>
                <a:cubicBezTo>
                  <a:pt x="1005759" y="1034573"/>
                  <a:pt x="917818" y="1001722"/>
                  <a:pt x="712052" y="1015663"/>
                </a:cubicBezTo>
                <a:cubicBezTo>
                  <a:pt x="506287" y="1029604"/>
                  <a:pt x="220768" y="941967"/>
                  <a:pt x="0" y="1015663"/>
                </a:cubicBezTo>
                <a:cubicBezTo>
                  <a:pt x="-48076" y="882804"/>
                  <a:pt x="9152" y="697850"/>
                  <a:pt x="0" y="507832"/>
                </a:cubicBezTo>
                <a:cubicBezTo>
                  <a:pt x="-9152" y="317814"/>
                  <a:pt x="21983" y="149149"/>
                  <a:pt x="0" y="0"/>
                </a:cubicBezTo>
                <a:close/>
              </a:path>
            </a:pathLst>
          </a:custGeom>
          <a:ln>
            <a:solidFill>
              <a:schemeClr val="tx1"/>
            </a:solidFill>
            <a:prstDash val="sysDot"/>
            <a:extLst>
              <a:ext uri="{C807C97D-BFC1-408E-A445-0C87EB9F89A2}">
                <ask:lineSketchStyleProps xmlns:ask="http://schemas.microsoft.com/office/drawing/2018/sketchyshapes" sd="2908255423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>
            <a:spAutoFit/>
          </a:bodyPr>
          <a:lstStyle/>
          <a:p>
            <a:r>
              <a:rPr lang="pt-BR" sz="1200" dirty="0"/>
              <a:t>Tabela agora normalizada e com uma nova Variável</a:t>
            </a:r>
          </a:p>
          <a:p>
            <a:r>
              <a:rPr lang="pt-BR" sz="1200" dirty="0"/>
              <a:t>Fator: ‘</a:t>
            </a:r>
            <a:r>
              <a:rPr lang="pt-BR" sz="1200" i="1" dirty="0"/>
              <a:t>peso</a:t>
            </a:r>
            <a:r>
              <a:rPr lang="pt-BR" sz="1200" dirty="0"/>
              <a:t>’ do produto, considerando</a:t>
            </a:r>
          </a:p>
          <a:p>
            <a:r>
              <a:rPr lang="pt-BR" sz="1200" dirty="0"/>
              <a:t>Número de reordens e ponderado pelo tempo_médio entre compras</a:t>
            </a:r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EF675989-6449-4B83-A5BB-0C0359F072D7}"/>
              </a:ext>
            </a:extLst>
          </p:cNvPr>
          <p:cNvCxnSpPr>
            <a:cxnSpLocks/>
            <a:stCxn id="15" idx="2"/>
            <a:endCxn id="17" idx="0"/>
          </p:cNvCxnSpPr>
          <p:nvPr/>
        </p:nvCxnSpPr>
        <p:spPr>
          <a:xfrm rot="5400000">
            <a:off x="9805004" y="3142595"/>
            <a:ext cx="169499" cy="827483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FF5EA254-0BDA-4C05-AA0D-4882F77EEA2B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467084" y="3641086"/>
            <a:ext cx="4017854" cy="2851789"/>
          </a:xfrm>
          <a:prstGeom prst="rect">
            <a:avLst/>
          </a:prstGeom>
          <a:solidFill>
            <a:srgbClr val="FFFFFF">
              <a:shade val="85000"/>
            </a:srgbClr>
          </a:solidFill>
          <a:ln w="28575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9715EC89-AAAA-4ABC-8ADC-FF6B3E3A28BA}"/>
              </a:ext>
            </a:extLst>
          </p:cNvPr>
          <p:cNvSpPr/>
          <p:nvPr/>
        </p:nvSpPr>
        <p:spPr>
          <a:xfrm>
            <a:off x="10954139" y="3613667"/>
            <a:ext cx="530799" cy="2879208"/>
          </a:xfrm>
          <a:custGeom>
            <a:avLst/>
            <a:gdLst>
              <a:gd name="connsiteX0" fmla="*/ 0 w 530799"/>
              <a:gd name="connsiteY0" fmla="*/ 0 h 2879208"/>
              <a:gd name="connsiteX1" fmla="*/ 530799 w 530799"/>
              <a:gd name="connsiteY1" fmla="*/ 0 h 2879208"/>
              <a:gd name="connsiteX2" fmla="*/ 530799 w 530799"/>
              <a:gd name="connsiteY2" fmla="*/ 575842 h 2879208"/>
              <a:gd name="connsiteX3" fmla="*/ 530799 w 530799"/>
              <a:gd name="connsiteY3" fmla="*/ 1180475 h 2879208"/>
              <a:gd name="connsiteX4" fmla="*/ 530799 w 530799"/>
              <a:gd name="connsiteY4" fmla="*/ 1756317 h 2879208"/>
              <a:gd name="connsiteX5" fmla="*/ 530799 w 530799"/>
              <a:gd name="connsiteY5" fmla="*/ 2303366 h 2879208"/>
              <a:gd name="connsiteX6" fmla="*/ 530799 w 530799"/>
              <a:gd name="connsiteY6" fmla="*/ 2879208 h 2879208"/>
              <a:gd name="connsiteX7" fmla="*/ 0 w 530799"/>
              <a:gd name="connsiteY7" fmla="*/ 2879208 h 2879208"/>
              <a:gd name="connsiteX8" fmla="*/ 0 w 530799"/>
              <a:gd name="connsiteY8" fmla="*/ 2303366 h 2879208"/>
              <a:gd name="connsiteX9" fmla="*/ 0 w 530799"/>
              <a:gd name="connsiteY9" fmla="*/ 1669941 h 2879208"/>
              <a:gd name="connsiteX10" fmla="*/ 0 w 530799"/>
              <a:gd name="connsiteY10" fmla="*/ 1065307 h 2879208"/>
              <a:gd name="connsiteX11" fmla="*/ 0 w 530799"/>
              <a:gd name="connsiteY11" fmla="*/ 0 h 2879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30799" h="2879208" extrusionOk="0">
                <a:moveTo>
                  <a:pt x="0" y="0"/>
                </a:moveTo>
                <a:cubicBezTo>
                  <a:pt x="199751" y="-22573"/>
                  <a:pt x="279200" y="16732"/>
                  <a:pt x="530799" y="0"/>
                </a:cubicBezTo>
                <a:cubicBezTo>
                  <a:pt x="578773" y="235489"/>
                  <a:pt x="466733" y="319407"/>
                  <a:pt x="530799" y="575842"/>
                </a:cubicBezTo>
                <a:cubicBezTo>
                  <a:pt x="594865" y="832277"/>
                  <a:pt x="516315" y="1023539"/>
                  <a:pt x="530799" y="1180475"/>
                </a:cubicBezTo>
                <a:cubicBezTo>
                  <a:pt x="545283" y="1337411"/>
                  <a:pt x="465772" y="1605214"/>
                  <a:pt x="530799" y="1756317"/>
                </a:cubicBezTo>
                <a:cubicBezTo>
                  <a:pt x="595826" y="1907420"/>
                  <a:pt x="487693" y="2162743"/>
                  <a:pt x="530799" y="2303366"/>
                </a:cubicBezTo>
                <a:cubicBezTo>
                  <a:pt x="573905" y="2443989"/>
                  <a:pt x="510550" y="2725786"/>
                  <a:pt x="530799" y="2879208"/>
                </a:cubicBezTo>
                <a:cubicBezTo>
                  <a:pt x="318594" y="2903448"/>
                  <a:pt x="142230" y="2828081"/>
                  <a:pt x="0" y="2879208"/>
                </a:cubicBezTo>
                <a:cubicBezTo>
                  <a:pt x="-26472" y="2714040"/>
                  <a:pt x="58429" y="2523159"/>
                  <a:pt x="0" y="2303366"/>
                </a:cubicBezTo>
                <a:cubicBezTo>
                  <a:pt x="-58429" y="2083573"/>
                  <a:pt x="69117" y="1828563"/>
                  <a:pt x="0" y="1669941"/>
                </a:cubicBezTo>
                <a:cubicBezTo>
                  <a:pt x="-69117" y="1511320"/>
                  <a:pt x="14234" y="1227438"/>
                  <a:pt x="0" y="1065307"/>
                </a:cubicBezTo>
                <a:cubicBezTo>
                  <a:pt x="-14234" y="903176"/>
                  <a:pt x="54643" y="219073"/>
                  <a:pt x="0" y="0"/>
                </a:cubicBezTo>
                <a:close/>
              </a:path>
            </a:pathLst>
          </a:custGeom>
          <a:noFill/>
          <a:ln w="28575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1041096303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7A98FF1-BD09-4A20-B7FE-BECCE229DB41}"/>
                  </a:ext>
                </a:extLst>
              </p:cNvPr>
              <p:cNvSpPr txBox="1"/>
              <p:nvPr/>
            </p:nvSpPr>
            <p:spPr>
              <a:xfrm>
                <a:off x="8920643" y="6492875"/>
                <a:ext cx="2564295" cy="352469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100" b="0" i="1" smtClean="0">
                          <a:latin typeface="Cambria Math" panose="02040503050406030204" pitchFamily="18" charset="0"/>
                        </a:rPr>
                        <m:t>𝑓𝑎𝑡𝑜𝑟</m:t>
                      </m:r>
                      <m:r>
                        <a:rPr lang="en-US" sz="11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1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11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pt-BR" sz="1100" b="0" i="1" smtClean="0"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pt-BR" sz="1100" b="0" i="1" smtClean="0">
                              <a:latin typeface="Cambria Math" panose="02040503050406030204" pitchFamily="18" charset="0"/>
                            </a:rPr>
                            <m:t>𝑟𝑒𝑜𝑟𝑑𝑒𝑟𝑒𝑑</m:t>
                          </m:r>
                          <m:r>
                            <a:rPr lang="pt-BR" sz="11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sz="1100" b="0" i="1" smtClean="0">
                              <a:latin typeface="Cambria Math" panose="02040503050406030204" pitchFamily="18" charset="0"/>
                            </a:rPr>
                            <m:t>𝑛𝑜𝑟𝑚𝑎𝑙𝑖𝑧𝑒𝑑</m:t>
                          </m:r>
                          <m:r>
                            <a:rPr lang="pt-BR" sz="11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pt-BR" sz="1100" b="0" i="1" smtClean="0">
                              <a:latin typeface="Cambria Math" panose="02040503050406030204" pitchFamily="18" charset="0"/>
                            </a:rPr>
                            <m:t>𝑡𝑒𝑚𝑝𝑜</m:t>
                          </m:r>
                          <m:r>
                            <a:rPr lang="pt-BR" sz="1100" b="0" i="1" smtClean="0"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pt-BR" sz="11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pt-BR" sz="1100" b="0" i="1" smtClean="0">
                              <a:latin typeface="Cambria Math" panose="02040503050406030204" pitchFamily="18" charset="0"/>
                            </a:rPr>
                            <m:t>é</m:t>
                          </m:r>
                          <m:r>
                            <a:rPr lang="pt-BR" sz="1100" b="0" i="1" smtClean="0">
                              <a:latin typeface="Cambria Math" panose="02040503050406030204" pitchFamily="18" charset="0"/>
                            </a:rPr>
                            <m:t>𝑑𝑖𝑜</m:t>
                          </m:r>
                          <m:r>
                            <a:rPr lang="pt-BR" sz="11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sz="1100" b="0" i="1" smtClean="0">
                              <a:latin typeface="Cambria Math" panose="02040503050406030204" pitchFamily="18" charset="0"/>
                            </a:rPr>
                            <m:t>𝑛𝑜𝑟𝑚𝑎𝑙𝑖𝑧𝑒𝑑</m:t>
                          </m:r>
                          <m:r>
                            <a:rPr lang="pt-BR" sz="11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7A98FF1-BD09-4A20-B7FE-BECCE229DB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0643" y="6492875"/>
                <a:ext cx="2564295" cy="352469"/>
              </a:xfrm>
              <a:prstGeom prst="rect">
                <a:avLst/>
              </a:prstGeom>
              <a:blipFill>
                <a:blip r:embed="rId6"/>
                <a:stretch>
                  <a:fillRect t="-1667" b="-15000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808484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nstacart logo">
            <a:extLst>
              <a:ext uri="{FF2B5EF4-FFF2-40B4-BE49-F238E27FC236}">
                <a16:creationId xmlns:a16="http://schemas.microsoft.com/office/drawing/2014/main" id="{AF0C5362-0B46-4970-9B37-2483EF513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462" y="117571"/>
            <a:ext cx="283845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In Grocery Delivery Apps Market, Instacart Continues to Experience ...">
            <a:extLst>
              <a:ext uri="{FF2B5EF4-FFF2-40B4-BE49-F238E27FC236}">
                <a16:creationId xmlns:a16="http://schemas.microsoft.com/office/drawing/2014/main" id="{CFA33DCC-AA39-4B26-8DC9-43544DCCF0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121"/>
          <a:stretch/>
        </p:blipFill>
        <p:spPr bwMode="auto">
          <a:xfrm>
            <a:off x="6162555" y="-9259"/>
            <a:ext cx="6029445" cy="84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In Grocery Delivery Apps Market, Instacart Continues to Experience ...">
            <a:extLst>
              <a:ext uri="{FF2B5EF4-FFF2-40B4-BE49-F238E27FC236}">
                <a16:creationId xmlns:a16="http://schemas.microsoft.com/office/drawing/2014/main" id="{3D754138-1B1D-4510-9DB3-C5AC8E9C4A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41" t="29549" b="42573"/>
          <a:stretch/>
        </p:blipFill>
        <p:spPr bwMode="auto">
          <a:xfrm>
            <a:off x="3620495" y="-9260"/>
            <a:ext cx="2795186" cy="84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5E998D19-87EE-4579-AA15-D2BE48837B5F}"/>
              </a:ext>
            </a:extLst>
          </p:cNvPr>
          <p:cNvSpPr/>
          <p:nvPr/>
        </p:nvSpPr>
        <p:spPr>
          <a:xfrm>
            <a:off x="0" y="815901"/>
            <a:ext cx="12192000" cy="72000"/>
          </a:xfrm>
          <a:prstGeom prst="rect">
            <a:avLst/>
          </a:prstGeom>
          <a:solidFill>
            <a:srgbClr val="FF8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335047C1-844C-4177-A2FF-C95724B14EBD}"/>
              </a:ext>
            </a:extLst>
          </p:cNvPr>
          <p:cNvSpPr/>
          <p:nvPr/>
        </p:nvSpPr>
        <p:spPr>
          <a:xfrm>
            <a:off x="0" y="867288"/>
            <a:ext cx="12192000" cy="108000"/>
          </a:xfrm>
          <a:prstGeom prst="rect">
            <a:avLst/>
          </a:prstGeom>
          <a:solidFill>
            <a:srgbClr val="43B0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DF5A255-E4A9-41FD-B6D5-8EA1276F10B3}"/>
              </a:ext>
            </a:extLst>
          </p:cNvPr>
          <p:cNvSpPr txBox="1">
            <a:spLocks/>
          </p:cNvSpPr>
          <p:nvPr/>
        </p:nvSpPr>
        <p:spPr>
          <a:xfrm>
            <a:off x="520959" y="1207454"/>
            <a:ext cx="6290388" cy="64994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b="1"/>
              <a:t>Agora, calculado o peso dos carrinhos</a:t>
            </a:r>
            <a:endParaRPr lang="pt-BR" sz="3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3443D0-C4EC-45E4-ACF6-767670DE689E}"/>
              </a:ext>
            </a:extLst>
          </p:cNvPr>
          <p:cNvSpPr txBox="1"/>
          <p:nvPr/>
        </p:nvSpPr>
        <p:spPr>
          <a:xfrm>
            <a:off x="4742754" y="5581849"/>
            <a:ext cx="3018768" cy="461665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dirty="0"/>
              <a:t>Cada cliente tem várias compras (carrinho)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dirty="0"/>
              <a:t>Cada carrinho tem vários produtos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EE55E68-2FC8-417C-B1E5-505BB3AEF57F}"/>
              </a:ext>
            </a:extLst>
          </p:cNvPr>
          <p:cNvSpPr/>
          <p:nvPr/>
        </p:nvSpPr>
        <p:spPr>
          <a:xfrm>
            <a:off x="7250415" y="2040012"/>
            <a:ext cx="11932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prod_fator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BE89404-0780-4972-A5D8-99272CD0B9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0415" y="2364686"/>
            <a:ext cx="4017854" cy="285178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ED0D036-2CD8-4BD4-9AC8-6C026E1BDF72}"/>
              </a:ext>
            </a:extLst>
          </p:cNvPr>
          <p:cNvSpPr/>
          <p:nvPr/>
        </p:nvSpPr>
        <p:spPr>
          <a:xfrm>
            <a:off x="10737470" y="2337267"/>
            <a:ext cx="530799" cy="287920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573D2B0-BC2C-42F9-A3EA-7F3D724BB5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552" y="2122226"/>
            <a:ext cx="5002180" cy="337682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D900F2C-91EA-4F73-82AF-8E629665CEA5}"/>
              </a:ext>
            </a:extLst>
          </p:cNvPr>
          <p:cNvSpPr/>
          <p:nvPr/>
        </p:nvSpPr>
        <p:spPr>
          <a:xfrm>
            <a:off x="1928325" y="6042440"/>
            <a:ext cx="889518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>
                <a:solidFill>
                  <a:srgbClr val="FF0000"/>
                </a:solidFill>
              </a:rPr>
              <a:t>Para saber o peso de cada carrinho, basta tirar a média do fator dos produtos do carrinho!!!</a:t>
            </a:r>
          </a:p>
          <a:p>
            <a:r>
              <a:rPr lang="pt-BR" dirty="0">
                <a:solidFill>
                  <a:srgbClr val="FF0000"/>
                </a:solidFill>
              </a:rPr>
              <a:t>Para ter essa informação por cliente basta depois de valorar o carrinho, agrupar por cliente.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D2157E2-8ECC-496E-8B03-5A33568F7BA6}"/>
              </a:ext>
            </a:extLst>
          </p:cNvPr>
          <p:cNvCxnSpPr/>
          <p:nvPr/>
        </p:nvCxnSpPr>
        <p:spPr>
          <a:xfrm>
            <a:off x="5325732" y="2409344"/>
            <a:ext cx="1924683" cy="1266914"/>
          </a:xfrm>
          <a:prstGeom prst="straightConnector1">
            <a:avLst/>
          </a:prstGeom>
          <a:ln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052BF6D-BEA0-45CC-81A7-579D44101DA1}"/>
              </a:ext>
            </a:extLst>
          </p:cNvPr>
          <p:cNvCxnSpPr>
            <a:cxnSpLocks/>
          </p:cNvCxnSpPr>
          <p:nvPr/>
        </p:nvCxnSpPr>
        <p:spPr>
          <a:xfrm flipV="1">
            <a:off x="5325732" y="3676258"/>
            <a:ext cx="1924683" cy="638679"/>
          </a:xfrm>
          <a:prstGeom prst="straightConnector1">
            <a:avLst/>
          </a:prstGeom>
          <a:ln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1D3C965-5F6A-4008-8AE8-ABE57A29EA76}"/>
              </a:ext>
            </a:extLst>
          </p:cNvPr>
          <p:cNvCxnSpPr>
            <a:cxnSpLocks/>
          </p:cNvCxnSpPr>
          <p:nvPr/>
        </p:nvCxnSpPr>
        <p:spPr>
          <a:xfrm>
            <a:off x="5325732" y="2567241"/>
            <a:ext cx="1924683" cy="580246"/>
          </a:xfrm>
          <a:prstGeom prst="straightConnector1">
            <a:avLst/>
          </a:prstGeom>
          <a:ln>
            <a:solidFill>
              <a:srgbClr val="FFC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1125F9C-B634-4AA9-B694-521BBEA27930}"/>
              </a:ext>
            </a:extLst>
          </p:cNvPr>
          <p:cNvCxnSpPr>
            <a:cxnSpLocks/>
          </p:cNvCxnSpPr>
          <p:nvPr/>
        </p:nvCxnSpPr>
        <p:spPr>
          <a:xfrm>
            <a:off x="5325732" y="2730560"/>
            <a:ext cx="1924683" cy="1845283"/>
          </a:xfrm>
          <a:prstGeom prst="straightConnector1">
            <a:avLst/>
          </a:prstGeom>
          <a:ln>
            <a:solidFill>
              <a:srgbClr val="00B05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09A2FF7-3A15-44B3-A231-D95DED256B9B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5325732" y="3653201"/>
            <a:ext cx="1875168" cy="157436"/>
          </a:xfrm>
          <a:prstGeom prst="straightConnector1">
            <a:avLst/>
          </a:prstGeom>
          <a:ln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7730567-6516-4DD1-9DDD-AC79E1D6CFFD}"/>
              </a:ext>
            </a:extLst>
          </p:cNvPr>
          <p:cNvCxnSpPr>
            <a:cxnSpLocks/>
          </p:cNvCxnSpPr>
          <p:nvPr/>
        </p:nvCxnSpPr>
        <p:spPr>
          <a:xfrm>
            <a:off x="5325732" y="3995597"/>
            <a:ext cx="1924683" cy="770108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68860C2-33BB-4CA3-B747-C8E0B7383326}"/>
              </a:ext>
            </a:extLst>
          </p:cNvPr>
          <p:cNvCxnSpPr>
            <a:cxnSpLocks/>
          </p:cNvCxnSpPr>
          <p:nvPr/>
        </p:nvCxnSpPr>
        <p:spPr>
          <a:xfrm flipV="1">
            <a:off x="5325732" y="2817417"/>
            <a:ext cx="1924683" cy="1748711"/>
          </a:xfrm>
          <a:prstGeom prst="straightConnector1">
            <a:avLst/>
          </a:prstGeom>
          <a:ln>
            <a:solidFill>
              <a:srgbClr val="7030A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78116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nstacart logo">
            <a:extLst>
              <a:ext uri="{FF2B5EF4-FFF2-40B4-BE49-F238E27FC236}">
                <a16:creationId xmlns:a16="http://schemas.microsoft.com/office/drawing/2014/main" id="{AF0C5362-0B46-4970-9B37-2483EF513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462" y="117571"/>
            <a:ext cx="283845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In Grocery Delivery Apps Market, Instacart Continues to Experience ...">
            <a:extLst>
              <a:ext uri="{FF2B5EF4-FFF2-40B4-BE49-F238E27FC236}">
                <a16:creationId xmlns:a16="http://schemas.microsoft.com/office/drawing/2014/main" id="{CFA33DCC-AA39-4B26-8DC9-43544DCCF0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121"/>
          <a:stretch/>
        </p:blipFill>
        <p:spPr bwMode="auto">
          <a:xfrm>
            <a:off x="6162555" y="-9259"/>
            <a:ext cx="6029445" cy="84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In Grocery Delivery Apps Market, Instacart Continues to Experience ...">
            <a:extLst>
              <a:ext uri="{FF2B5EF4-FFF2-40B4-BE49-F238E27FC236}">
                <a16:creationId xmlns:a16="http://schemas.microsoft.com/office/drawing/2014/main" id="{3D754138-1B1D-4510-9DB3-C5AC8E9C4A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41" t="29549" b="42573"/>
          <a:stretch/>
        </p:blipFill>
        <p:spPr bwMode="auto">
          <a:xfrm>
            <a:off x="3620495" y="-9260"/>
            <a:ext cx="2795186" cy="84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5E998D19-87EE-4579-AA15-D2BE48837B5F}"/>
              </a:ext>
            </a:extLst>
          </p:cNvPr>
          <p:cNvSpPr/>
          <p:nvPr/>
        </p:nvSpPr>
        <p:spPr>
          <a:xfrm>
            <a:off x="0" y="815901"/>
            <a:ext cx="12192000" cy="72000"/>
          </a:xfrm>
          <a:prstGeom prst="rect">
            <a:avLst/>
          </a:prstGeom>
          <a:solidFill>
            <a:srgbClr val="FF8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335047C1-844C-4177-A2FF-C95724B14EBD}"/>
              </a:ext>
            </a:extLst>
          </p:cNvPr>
          <p:cNvSpPr/>
          <p:nvPr/>
        </p:nvSpPr>
        <p:spPr>
          <a:xfrm>
            <a:off x="0" y="867288"/>
            <a:ext cx="12192000" cy="108000"/>
          </a:xfrm>
          <a:prstGeom prst="rect">
            <a:avLst/>
          </a:prstGeom>
          <a:solidFill>
            <a:srgbClr val="43B0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Título 3">
            <a:extLst>
              <a:ext uri="{FF2B5EF4-FFF2-40B4-BE49-F238E27FC236}">
                <a16:creationId xmlns:a16="http://schemas.microsoft.com/office/drawing/2014/main" id="{CE84FE19-CC28-4B20-BF2E-1D1858FD0CA0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29999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3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/>
              <a:t>Rafaela</a:t>
            </a:r>
            <a:endParaRPr lang="pt-BR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6191EAB0-F541-467A-AD55-1C26ADD926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026477"/>
          </a:xfrm>
        </p:spPr>
        <p:txBody>
          <a:bodyPr/>
          <a:lstStyle/>
          <a:p>
            <a:r>
              <a:rPr lang="pt-BR" dirty="0"/>
              <a:t>Clusterização - K-means</a:t>
            </a:r>
            <a:endParaRPr lang="pt-BR" i="1" dirty="0"/>
          </a:p>
        </p:txBody>
      </p:sp>
      <p:pic>
        <p:nvPicPr>
          <p:cNvPr id="3" name="Picture 2" descr="K-Means Clustering | Machine learning deep learning, Data science, Machine  learning tutorial">
            <a:extLst>
              <a:ext uri="{FF2B5EF4-FFF2-40B4-BE49-F238E27FC236}">
                <a16:creationId xmlns:a16="http://schemas.microsoft.com/office/drawing/2014/main" id="{4CC7C7F2-7D73-4999-BFD5-347BEB36CD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76"/>
          <a:stretch/>
        </p:blipFill>
        <p:spPr bwMode="auto">
          <a:xfrm>
            <a:off x="3781305" y="2660490"/>
            <a:ext cx="4762500" cy="3247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4882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nstacart logo">
            <a:extLst>
              <a:ext uri="{FF2B5EF4-FFF2-40B4-BE49-F238E27FC236}">
                <a16:creationId xmlns:a16="http://schemas.microsoft.com/office/drawing/2014/main" id="{AF0C5362-0B46-4970-9B37-2483EF513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462" y="117571"/>
            <a:ext cx="283845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In Grocery Delivery Apps Market, Instacart Continues to Experience ...">
            <a:extLst>
              <a:ext uri="{FF2B5EF4-FFF2-40B4-BE49-F238E27FC236}">
                <a16:creationId xmlns:a16="http://schemas.microsoft.com/office/drawing/2014/main" id="{CFA33DCC-AA39-4B26-8DC9-43544DCCF0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121"/>
          <a:stretch/>
        </p:blipFill>
        <p:spPr bwMode="auto">
          <a:xfrm>
            <a:off x="6162555" y="-9259"/>
            <a:ext cx="6029445" cy="84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In Grocery Delivery Apps Market, Instacart Continues to Experience ...">
            <a:extLst>
              <a:ext uri="{FF2B5EF4-FFF2-40B4-BE49-F238E27FC236}">
                <a16:creationId xmlns:a16="http://schemas.microsoft.com/office/drawing/2014/main" id="{3D754138-1B1D-4510-9DB3-C5AC8E9C4A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41" t="29549" b="42573"/>
          <a:stretch/>
        </p:blipFill>
        <p:spPr bwMode="auto">
          <a:xfrm>
            <a:off x="3620495" y="-9260"/>
            <a:ext cx="2795186" cy="84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5E998D19-87EE-4579-AA15-D2BE48837B5F}"/>
              </a:ext>
            </a:extLst>
          </p:cNvPr>
          <p:cNvSpPr/>
          <p:nvPr/>
        </p:nvSpPr>
        <p:spPr>
          <a:xfrm>
            <a:off x="0" y="815901"/>
            <a:ext cx="12192000" cy="72000"/>
          </a:xfrm>
          <a:prstGeom prst="rect">
            <a:avLst/>
          </a:prstGeom>
          <a:solidFill>
            <a:srgbClr val="FF8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335047C1-844C-4177-A2FF-C95724B14EBD}"/>
              </a:ext>
            </a:extLst>
          </p:cNvPr>
          <p:cNvSpPr/>
          <p:nvPr/>
        </p:nvSpPr>
        <p:spPr>
          <a:xfrm>
            <a:off x="0" y="867288"/>
            <a:ext cx="12192000" cy="108000"/>
          </a:xfrm>
          <a:prstGeom prst="rect">
            <a:avLst/>
          </a:prstGeom>
          <a:solidFill>
            <a:srgbClr val="43B0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ACED3EC-35F8-465A-A8B9-C59F886FD4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311" y="1656369"/>
            <a:ext cx="4448777" cy="471585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1B0793C-F527-4524-9A91-B6C357EE4C9D}"/>
              </a:ext>
            </a:extLst>
          </p:cNvPr>
          <p:cNvSpPr txBox="1"/>
          <p:nvPr/>
        </p:nvSpPr>
        <p:spPr>
          <a:xfrm>
            <a:off x="5391150" y="1656369"/>
            <a:ext cx="6429375" cy="4862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u="sng" dirty="0"/>
              <a:t>Amostra da Base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Filtrados usuários com 5 compras ou +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usando somente 10% desse filtro (~17k usuários de ~206k)</a:t>
            </a:r>
          </a:p>
          <a:p>
            <a:r>
              <a:rPr lang="pt-BR" sz="2000" b="1" u="sng" dirty="0"/>
              <a:t>Base tidy para K-means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Observações (linhas):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Usuários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Variáveis(colunas) - 5 variáveis: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i="1" dirty="0"/>
              <a:t>‘n_compras’</a:t>
            </a:r>
            <a:r>
              <a:rPr lang="pt-BR" dirty="0"/>
              <a:t>: Número de compras que o usuário realizou no App (somente clientes com 5 ou mais compras)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i="1" dirty="0"/>
              <a:t>‘t_mean’</a:t>
            </a:r>
            <a:r>
              <a:rPr lang="pt-BR" dirty="0"/>
              <a:t>: Tempo médio entre compras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i="1" dirty="0"/>
              <a:t>‘mean_prod_cart’</a:t>
            </a:r>
            <a:r>
              <a:rPr lang="pt-BR" dirty="0"/>
              <a:t>: Número médio de produtos por carrinho (produtos por compra)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i="1" dirty="0"/>
              <a:t>‘mean_peso_cart’</a:t>
            </a:r>
            <a:r>
              <a:rPr lang="pt-BR" dirty="0"/>
              <a:t>: “Peso” ou “fator” médio dos produtos por carrinho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i="1" dirty="0"/>
              <a:t>‘mean_rec_fat’</a:t>
            </a:r>
            <a:r>
              <a:rPr lang="pt-BR" dirty="0"/>
              <a:t>: Percentual médio de produtos recorrentes por carrinho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86973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nstacart logo">
            <a:extLst>
              <a:ext uri="{FF2B5EF4-FFF2-40B4-BE49-F238E27FC236}">
                <a16:creationId xmlns:a16="http://schemas.microsoft.com/office/drawing/2014/main" id="{AF0C5362-0B46-4970-9B37-2483EF513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1079" y="45405"/>
            <a:ext cx="283845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F6088D8D-E662-4CAC-B689-3269B9BCAC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59" r="31742"/>
          <a:stretch/>
        </p:blipFill>
        <p:spPr bwMode="auto">
          <a:xfrm>
            <a:off x="0" y="0"/>
            <a:ext cx="503580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2C1B5D60-2D87-4A50-956A-04F69E833E78}"/>
              </a:ext>
            </a:extLst>
          </p:cNvPr>
          <p:cNvSpPr/>
          <p:nvPr/>
        </p:nvSpPr>
        <p:spPr>
          <a:xfrm>
            <a:off x="5035808" y="656660"/>
            <a:ext cx="7128000" cy="72000"/>
          </a:xfrm>
          <a:prstGeom prst="rect">
            <a:avLst/>
          </a:prstGeom>
          <a:solidFill>
            <a:srgbClr val="FF8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C09490B4-D4CD-4042-8BDE-0F6D46C54DE8}"/>
              </a:ext>
            </a:extLst>
          </p:cNvPr>
          <p:cNvSpPr/>
          <p:nvPr/>
        </p:nvSpPr>
        <p:spPr>
          <a:xfrm>
            <a:off x="5035808" y="708047"/>
            <a:ext cx="7128000" cy="108000"/>
          </a:xfrm>
          <a:prstGeom prst="rect">
            <a:avLst/>
          </a:prstGeom>
          <a:solidFill>
            <a:srgbClr val="43B0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09673C8C-0BD7-4DFE-BF2A-DFC0E25131F3}"/>
              </a:ext>
            </a:extLst>
          </p:cNvPr>
          <p:cNvSpPr txBox="1"/>
          <p:nvPr/>
        </p:nvSpPr>
        <p:spPr>
          <a:xfrm>
            <a:off x="5271715" y="1056389"/>
            <a:ext cx="66313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/>
              <a:t>Um grupo de cientistas de dados foi contratado pela </a:t>
            </a:r>
            <a:r>
              <a:rPr lang="pt-BR" dirty="0" err="1"/>
              <a:t>Instacard</a:t>
            </a:r>
            <a:r>
              <a:rPr lang="pt-BR" dirty="0"/>
              <a:t>. Através da análise de base de dados, pesquisas de mercado e avaliação de clientes, os serão identificadas oportunidades de negócio para empresa. 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71AA63DB-74BF-4DD2-8200-313C25745C17}"/>
              </a:ext>
            </a:extLst>
          </p:cNvPr>
          <p:cNvSpPr txBox="1"/>
          <p:nvPr/>
        </p:nvSpPr>
        <p:spPr>
          <a:xfrm>
            <a:off x="5175314" y="2406855"/>
            <a:ext cx="66313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 err="1">
                <a:solidFill>
                  <a:srgbClr val="FF8200"/>
                </a:solidFill>
              </a:rPr>
              <a:t>How</a:t>
            </a:r>
            <a:r>
              <a:rPr lang="pt-BR" sz="2000" b="1" dirty="0">
                <a:solidFill>
                  <a:srgbClr val="FF8200"/>
                </a:solidFill>
              </a:rPr>
              <a:t> </a:t>
            </a:r>
            <a:r>
              <a:rPr lang="pt-BR" sz="2000" b="1" dirty="0" err="1">
                <a:solidFill>
                  <a:srgbClr val="FF8200"/>
                </a:solidFill>
              </a:rPr>
              <a:t>might</a:t>
            </a:r>
            <a:r>
              <a:rPr lang="pt-BR" sz="2000" b="1" dirty="0">
                <a:solidFill>
                  <a:srgbClr val="FF8200"/>
                </a:solidFill>
              </a:rPr>
              <a:t> </a:t>
            </a:r>
            <a:r>
              <a:rPr lang="pt-BR" sz="2000" b="1" dirty="0" err="1">
                <a:solidFill>
                  <a:srgbClr val="FF8200"/>
                </a:solidFill>
              </a:rPr>
              <a:t>we</a:t>
            </a:r>
            <a:r>
              <a:rPr lang="pt-BR" sz="2000" b="1" dirty="0">
                <a:solidFill>
                  <a:srgbClr val="FF8200"/>
                </a:solidFill>
              </a:rPr>
              <a:t>?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4515A22A-9939-4A61-8BE5-50C74F75D543}"/>
              </a:ext>
            </a:extLst>
          </p:cNvPr>
          <p:cNvSpPr txBox="1"/>
          <p:nvPr/>
        </p:nvSpPr>
        <p:spPr>
          <a:xfrm>
            <a:off x="5900679" y="5749237"/>
            <a:ext cx="5267506" cy="584775"/>
          </a:xfrm>
          <a:prstGeom prst="rect">
            <a:avLst/>
          </a:prstGeom>
          <a:solidFill>
            <a:srgbClr val="43B02A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1600" b="1" dirty="0">
                <a:solidFill>
                  <a:schemeClr val="bg1"/>
                </a:solidFill>
              </a:rPr>
              <a:t>Tudo isso gerando uma relação de longo prazo e confiança, para empresa crescer através da fidelização de clientes!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07BA0AD3-B904-4E8A-8902-BA9631C7D84A}"/>
              </a:ext>
            </a:extLst>
          </p:cNvPr>
          <p:cNvSpPr txBox="1"/>
          <p:nvPr/>
        </p:nvSpPr>
        <p:spPr>
          <a:xfrm>
            <a:off x="5653377" y="3107238"/>
            <a:ext cx="6249726" cy="2270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sz="1600" dirty="0"/>
              <a:t>Como agilizar o processo de compras e liberar tempo do cliente?</a:t>
            </a:r>
          </a:p>
          <a:p>
            <a:pPr>
              <a:lnSpc>
                <a:spcPct val="150000"/>
              </a:lnSpc>
            </a:pPr>
            <a:endParaRPr lang="pt-BR" sz="1600" dirty="0"/>
          </a:p>
          <a:p>
            <a:pPr>
              <a:lnSpc>
                <a:spcPct val="150000"/>
              </a:lnSpc>
            </a:pPr>
            <a:r>
              <a:rPr lang="pt-BR" sz="1600" dirty="0"/>
              <a:t>Como podemos ajudar os clientes a manter uma alimentação saudável?</a:t>
            </a:r>
          </a:p>
          <a:p>
            <a:pPr>
              <a:lnSpc>
                <a:spcPct val="150000"/>
              </a:lnSpc>
            </a:pPr>
            <a:endParaRPr lang="pt-BR" sz="1600" dirty="0"/>
          </a:p>
          <a:p>
            <a:pPr>
              <a:lnSpc>
                <a:spcPct val="150000"/>
              </a:lnSpc>
            </a:pPr>
            <a:r>
              <a:rPr lang="pt-BR" sz="1600" dirty="0"/>
              <a:t>Como proporcionar produtos de qualidade a um preço justo?</a:t>
            </a:r>
          </a:p>
          <a:p>
            <a:pPr>
              <a:lnSpc>
                <a:spcPct val="150000"/>
              </a:lnSpc>
            </a:pPr>
            <a:endParaRPr lang="pt-BR" sz="1600" dirty="0"/>
          </a:p>
        </p:txBody>
      </p:sp>
      <p:pic>
        <p:nvPicPr>
          <p:cNvPr id="19" name="Gráfico 18">
            <a:extLst>
              <a:ext uri="{FF2B5EF4-FFF2-40B4-BE49-F238E27FC236}">
                <a16:creationId xmlns:a16="http://schemas.microsoft.com/office/drawing/2014/main" id="{28CEDBED-8BE5-4267-894D-C93356F621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45069" y="3168811"/>
            <a:ext cx="338554" cy="338554"/>
          </a:xfrm>
          <a:prstGeom prst="rect">
            <a:avLst/>
          </a:prstGeom>
        </p:spPr>
      </p:pic>
      <p:pic>
        <p:nvPicPr>
          <p:cNvPr id="23" name="Gráfico 22">
            <a:extLst>
              <a:ext uri="{FF2B5EF4-FFF2-40B4-BE49-F238E27FC236}">
                <a16:creationId xmlns:a16="http://schemas.microsoft.com/office/drawing/2014/main" id="{50E0D5ED-746C-4E56-AD34-21826E01FC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45069" y="3903739"/>
            <a:ext cx="338554" cy="338554"/>
          </a:xfrm>
          <a:prstGeom prst="rect">
            <a:avLst/>
          </a:prstGeom>
        </p:spPr>
      </p:pic>
      <p:pic>
        <p:nvPicPr>
          <p:cNvPr id="24" name="Gráfico 23">
            <a:extLst>
              <a:ext uri="{FF2B5EF4-FFF2-40B4-BE49-F238E27FC236}">
                <a16:creationId xmlns:a16="http://schemas.microsoft.com/office/drawing/2014/main" id="{22819325-300B-4A01-8895-8E0C883C92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45069" y="4638667"/>
            <a:ext cx="338554" cy="338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8788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nstacart logo">
            <a:extLst>
              <a:ext uri="{FF2B5EF4-FFF2-40B4-BE49-F238E27FC236}">
                <a16:creationId xmlns:a16="http://schemas.microsoft.com/office/drawing/2014/main" id="{AF0C5362-0B46-4970-9B37-2483EF513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462" y="117571"/>
            <a:ext cx="283845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In Grocery Delivery Apps Market, Instacart Continues to Experience ...">
            <a:extLst>
              <a:ext uri="{FF2B5EF4-FFF2-40B4-BE49-F238E27FC236}">
                <a16:creationId xmlns:a16="http://schemas.microsoft.com/office/drawing/2014/main" id="{CFA33DCC-AA39-4B26-8DC9-43544DCCF0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121"/>
          <a:stretch/>
        </p:blipFill>
        <p:spPr bwMode="auto">
          <a:xfrm>
            <a:off x="6162555" y="-9259"/>
            <a:ext cx="6029445" cy="84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In Grocery Delivery Apps Market, Instacart Continues to Experience ...">
            <a:extLst>
              <a:ext uri="{FF2B5EF4-FFF2-40B4-BE49-F238E27FC236}">
                <a16:creationId xmlns:a16="http://schemas.microsoft.com/office/drawing/2014/main" id="{3D754138-1B1D-4510-9DB3-C5AC8E9C4A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41" t="29549" b="42573"/>
          <a:stretch/>
        </p:blipFill>
        <p:spPr bwMode="auto">
          <a:xfrm>
            <a:off x="3620495" y="-9260"/>
            <a:ext cx="2795186" cy="84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5E998D19-87EE-4579-AA15-D2BE48837B5F}"/>
              </a:ext>
            </a:extLst>
          </p:cNvPr>
          <p:cNvSpPr/>
          <p:nvPr/>
        </p:nvSpPr>
        <p:spPr>
          <a:xfrm>
            <a:off x="0" y="815901"/>
            <a:ext cx="12192000" cy="72000"/>
          </a:xfrm>
          <a:prstGeom prst="rect">
            <a:avLst/>
          </a:prstGeom>
          <a:solidFill>
            <a:srgbClr val="FF8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335047C1-844C-4177-A2FF-C95724B14EBD}"/>
              </a:ext>
            </a:extLst>
          </p:cNvPr>
          <p:cNvSpPr/>
          <p:nvPr/>
        </p:nvSpPr>
        <p:spPr>
          <a:xfrm>
            <a:off x="0" y="867288"/>
            <a:ext cx="12192000" cy="108000"/>
          </a:xfrm>
          <a:prstGeom prst="rect">
            <a:avLst/>
          </a:prstGeom>
          <a:solidFill>
            <a:srgbClr val="43B0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Título 3">
            <a:extLst>
              <a:ext uri="{FF2B5EF4-FFF2-40B4-BE49-F238E27FC236}">
                <a16:creationId xmlns:a16="http://schemas.microsoft.com/office/drawing/2014/main" id="{CE84FE19-CC28-4B20-BF2E-1D1858FD0CA0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29999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3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/>
              <a:t>Rafaela</a:t>
            </a:r>
            <a:endParaRPr lang="pt-B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01BFFA-FEF7-4839-916B-50DE360A2215}"/>
              </a:ext>
            </a:extLst>
          </p:cNvPr>
          <p:cNvSpPr txBox="1"/>
          <p:nvPr/>
        </p:nvSpPr>
        <p:spPr>
          <a:xfrm>
            <a:off x="329462" y="1239616"/>
            <a:ext cx="6429375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u="sng" dirty="0"/>
              <a:t>Gráfico do Cotovelo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O Gráfico apresenta: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Eixo X os diferentes valores de ‘k’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dirty="0"/>
              <a:t>teste feito somente até k = 20 - satifatório para a análise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No eixo Y apresenta um fator, composto por: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dirty="0"/>
              <a:t>Dist_Intra_Cluster / Dist_Inter_Cluster</a:t>
            </a:r>
          </a:p>
          <a:p>
            <a:endParaRPr lang="pt-BR" dirty="0"/>
          </a:p>
          <a:p>
            <a:r>
              <a:rPr lang="pt-BR" dirty="0"/>
              <a:t>Baseado no gráfico, observou-se que a inclinição da curva é menor que 45° a partir de 7 e permanece similar até 10.</a:t>
            </a:r>
          </a:p>
          <a:p>
            <a:r>
              <a:rPr lang="pt-BR" dirty="0"/>
              <a:t>Portanto escolheu-se o menor valor dentre esses (k = 7).</a:t>
            </a:r>
          </a:p>
        </p:txBody>
      </p:sp>
      <p:pic>
        <p:nvPicPr>
          <p:cNvPr id="13" name="Picture 12" descr="A picture containing person, table, water, large&#10;&#10;Description automatically generated">
            <a:extLst>
              <a:ext uri="{FF2B5EF4-FFF2-40B4-BE49-F238E27FC236}">
                <a16:creationId xmlns:a16="http://schemas.microsoft.com/office/drawing/2014/main" id="{C0947C7E-3A2B-43CD-8F78-D8D076A8C2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8838" y="1340187"/>
            <a:ext cx="4801192" cy="515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7395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Círculo Parcial 25">
            <a:extLst>
              <a:ext uri="{FF2B5EF4-FFF2-40B4-BE49-F238E27FC236}">
                <a16:creationId xmlns:a16="http://schemas.microsoft.com/office/drawing/2014/main" id="{1974ADBF-0F5F-40E0-A62F-4782223E6537}"/>
              </a:ext>
            </a:extLst>
          </p:cNvPr>
          <p:cNvSpPr/>
          <p:nvPr/>
        </p:nvSpPr>
        <p:spPr>
          <a:xfrm>
            <a:off x="109636" y="2249791"/>
            <a:ext cx="4680000" cy="4140000"/>
          </a:xfrm>
          <a:prstGeom prst="pie">
            <a:avLst>
              <a:gd name="adj1" fmla="val 19069864"/>
              <a:gd name="adj2" fmla="val 16132046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200">
              <a:solidFill>
                <a:schemeClr val="tx1"/>
              </a:solidFill>
            </a:endParaRPr>
          </a:p>
        </p:txBody>
      </p:sp>
      <p:sp>
        <p:nvSpPr>
          <p:cNvPr id="25" name="Círculo Parcial 24">
            <a:extLst>
              <a:ext uri="{FF2B5EF4-FFF2-40B4-BE49-F238E27FC236}">
                <a16:creationId xmlns:a16="http://schemas.microsoft.com/office/drawing/2014/main" id="{5FA88201-E2A0-48FD-BE9C-F1ACCDD782F4}"/>
              </a:ext>
            </a:extLst>
          </p:cNvPr>
          <p:cNvSpPr/>
          <p:nvPr/>
        </p:nvSpPr>
        <p:spPr>
          <a:xfrm>
            <a:off x="109636" y="2249791"/>
            <a:ext cx="4680000" cy="4140000"/>
          </a:xfrm>
          <a:prstGeom prst="pie">
            <a:avLst>
              <a:gd name="adj1" fmla="val 16238102"/>
              <a:gd name="adj2" fmla="val 1734238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200">
              <a:solidFill>
                <a:schemeClr val="tx1"/>
              </a:solidFill>
            </a:endParaRPr>
          </a:p>
        </p:txBody>
      </p:sp>
      <p:sp>
        <p:nvSpPr>
          <p:cNvPr id="11" name="Círculo Parcial 10">
            <a:extLst>
              <a:ext uri="{FF2B5EF4-FFF2-40B4-BE49-F238E27FC236}">
                <a16:creationId xmlns:a16="http://schemas.microsoft.com/office/drawing/2014/main" id="{B0EFC0EA-8193-4016-B5F3-ADAEE27F388C}"/>
              </a:ext>
            </a:extLst>
          </p:cNvPr>
          <p:cNvSpPr/>
          <p:nvPr/>
        </p:nvSpPr>
        <p:spPr>
          <a:xfrm>
            <a:off x="316527" y="1959365"/>
            <a:ext cx="4680000" cy="4140000"/>
          </a:xfrm>
          <a:prstGeom prst="pie">
            <a:avLst>
              <a:gd name="adj1" fmla="val 17415917"/>
              <a:gd name="adj2" fmla="val 19013768"/>
            </a:avLst>
          </a:prstGeom>
          <a:solidFill>
            <a:srgbClr val="42B2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200">
              <a:solidFill>
                <a:schemeClr val="tx1"/>
              </a:solidFill>
            </a:endParaRPr>
          </a:p>
        </p:txBody>
      </p:sp>
      <p:pic>
        <p:nvPicPr>
          <p:cNvPr id="1026" name="Picture 2" descr="Instacart logo">
            <a:extLst>
              <a:ext uri="{FF2B5EF4-FFF2-40B4-BE49-F238E27FC236}">
                <a16:creationId xmlns:a16="http://schemas.microsoft.com/office/drawing/2014/main" id="{AF0C5362-0B46-4970-9B37-2483EF513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462" y="117571"/>
            <a:ext cx="283845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In Grocery Delivery Apps Market, Instacart Continues to Experience ...">
            <a:extLst>
              <a:ext uri="{FF2B5EF4-FFF2-40B4-BE49-F238E27FC236}">
                <a16:creationId xmlns:a16="http://schemas.microsoft.com/office/drawing/2014/main" id="{CFA33DCC-AA39-4B26-8DC9-43544DCCF0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121"/>
          <a:stretch/>
        </p:blipFill>
        <p:spPr bwMode="auto">
          <a:xfrm>
            <a:off x="6162555" y="-9259"/>
            <a:ext cx="6029445" cy="84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In Grocery Delivery Apps Market, Instacart Continues to Experience ...">
            <a:extLst>
              <a:ext uri="{FF2B5EF4-FFF2-40B4-BE49-F238E27FC236}">
                <a16:creationId xmlns:a16="http://schemas.microsoft.com/office/drawing/2014/main" id="{3D754138-1B1D-4510-9DB3-C5AC8E9C4A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41" t="29549" b="42573"/>
          <a:stretch/>
        </p:blipFill>
        <p:spPr bwMode="auto">
          <a:xfrm>
            <a:off x="3620495" y="-9260"/>
            <a:ext cx="2795186" cy="84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5E998D19-87EE-4579-AA15-D2BE48837B5F}"/>
              </a:ext>
            </a:extLst>
          </p:cNvPr>
          <p:cNvSpPr/>
          <p:nvPr/>
        </p:nvSpPr>
        <p:spPr>
          <a:xfrm>
            <a:off x="0" y="815901"/>
            <a:ext cx="12192000" cy="72000"/>
          </a:xfrm>
          <a:prstGeom prst="rect">
            <a:avLst/>
          </a:prstGeom>
          <a:solidFill>
            <a:srgbClr val="FF8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335047C1-844C-4177-A2FF-C95724B14EBD}"/>
              </a:ext>
            </a:extLst>
          </p:cNvPr>
          <p:cNvSpPr/>
          <p:nvPr/>
        </p:nvSpPr>
        <p:spPr>
          <a:xfrm>
            <a:off x="0" y="867288"/>
            <a:ext cx="12192000" cy="108000"/>
          </a:xfrm>
          <a:prstGeom prst="rect">
            <a:avLst/>
          </a:prstGeom>
          <a:solidFill>
            <a:srgbClr val="43B0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3" name="CaixaDeTexto 72">
            <a:extLst>
              <a:ext uri="{FF2B5EF4-FFF2-40B4-BE49-F238E27FC236}">
                <a16:creationId xmlns:a16="http://schemas.microsoft.com/office/drawing/2014/main" id="{87653FBF-8B47-48E3-A497-68F5FC03E5E7}"/>
              </a:ext>
            </a:extLst>
          </p:cNvPr>
          <p:cNvSpPr txBox="1"/>
          <p:nvPr/>
        </p:nvSpPr>
        <p:spPr>
          <a:xfrm>
            <a:off x="92689" y="1009628"/>
            <a:ext cx="47078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>
                <a:solidFill>
                  <a:srgbClr val="43B02A"/>
                </a:solidFill>
              </a:rPr>
              <a:t>Onde está inserido o </a:t>
            </a:r>
            <a:r>
              <a:rPr lang="pt-BR" sz="2800" dirty="0" err="1">
                <a:solidFill>
                  <a:srgbClr val="43B02A"/>
                </a:solidFill>
              </a:rPr>
              <a:t>Instacart</a:t>
            </a:r>
            <a:r>
              <a:rPr lang="pt-BR" sz="2800" dirty="0">
                <a:solidFill>
                  <a:srgbClr val="43B02A"/>
                </a:solidFill>
              </a:rPr>
              <a:t>?</a:t>
            </a:r>
          </a:p>
        </p:txBody>
      </p:sp>
      <p:sp>
        <p:nvSpPr>
          <p:cNvPr id="74" name="CaixaDeTexto 73">
            <a:extLst>
              <a:ext uri="{FF2B5EF4-FFF2-40B4-BE49-F238E27FC236}">
                <a16:creationId xmlns:a16="http://schemas.microsoft.com/office/drawing/2014/main" id="{0558B696-1458-463C-AD3C-55CEF9264DC5}"/>
              </a:ext>
            </a:extLst>
          </p:cNvPr>
          <p:cNvSpPr txBox="1"/>
          <p:nvPr/>
        </p:nvSpPr>
        <p:spPr>
          <a:xfrm>
            <a:off x="92689" y="1481188"/>
            <a:ext cx="20541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>
                <a:solidFill>
                  <a:srgbClr val="FF8200"/>
                </a:solidFill>
              </a:rPr>
              <a:t>Stakeholders</a:t>
            </a:r>
          </a:p>
        </p:txBody>
      </p:sp>
      <p:sp>
        <p:nvSpPr>
          <p:cNvPr id="30" name="Círculo Parcial 29">
            <a:extLst>
              <a:ext uri="{FF2B5EF4-FFF2-40B4-BE49-F238E27FC236}">
                <a16:creationId xmlns:a16="http://schemas.microsoft.com/office/drawing/2014/main" id="{DADC71D3-67F7-4881-97E7-65E9EA6C4474}"/>
              </a:ext>
            </a:extLst>
          </p:cNvPr>
          <p:cNvSpPr/>
          <p:nvPr/>
        </p:nvSpPr>
        <p:spPr>
          <a:xfrm>
            <a:off x="829636" y="2843791"/>
            <a:ext cx="3240000" cy="2952000"/>
          </a:xfrm>
          <a:prstGeom prst="pie">
            <a:avLst>
              <a:gd name="adj1" fmla="val 19536397"/>
              <a:gd name="adj2" fmla="val 1985096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200">
              <a:solidFill>
                <a:schemeClr val="tx1"/>
              </a:solidFill>
            </a:endParaRPr>
          </a:p>
        </p:txBody>
      </p:sp>
      <p:sp>
        <p:nvSpPr>
          <p:cNvPr id="31" name="Círculo Parcial 30">
            <a:extLst>
              <a:ext uri="{FF2B5EF4-FFF2-40B4-BE49-F238E27FC236}">
                <a16:creationId xmlns:a16="http://schemas.microsoft.com/office/drawing/2014/main" id="{1F9CCFD8-8E06-4E86-9A14-C95B10E2AA61}"/>
              </a:ext>
            </a:extLst>
          </p:cNvPr>
          <p:cNvSpPr/>
          <p:nvPr/>
        </p:nvSpPr>
        <p:spPr>
          <a:xfrm>
            <a:off x="829636" y="2843791"/>
            <a:ext cx="3240000" cy="2952000"/>
          </a:xfrm>
          <a:prstGeom prst="pie">
            <a:avLst>
              <a:gd name="adj1" fmla="val 2192021"/>
              <a:gd name="adj2" fmla="val 7376215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200">
              <a:solidFill>
                <a:schemeClr val="tx1"/>
              </a:solidFill>
            </a:endParaRPr>
          </a:p>
        </p:txBody>
      </p:sp>
      <p:sp>
        <p:nvSpPr>
          <p:cNvPr id="32" name="Círculo Parcial 31">
            <a:extLst>
              <a:ext uri="{FF2B5EF4-FFF2-40B4-BE49-F238E27FC236}">
                <a16:creationId xmlns:a16="http://schemas.microsoft.com/office/drawing/2014/main" id="{00083E83-001B-406A-82FF-B2D3CD171795}"/>
              </a:ext>
            </a:extLst>
          </p:cNvPr>
          <p:cNvSpPr/>
          <p:nvPr/>
        </p:nvSpPr>
        <p:spPr>
          <a:xfrm>
            <a:off x="829636" y="2843791"/>
            <a:ext cx="3240000" cy="2952000"/>
          </a:xfrm>
          <a:prstGeom prst="pie">
            <a:avLst>
              <a:gd name="adj1" fmla="val 14302923"/>
              <a:gd name="adj2" fmla="val 19375092"/>
            </a:avLst>
          </a:prstGeom>
          <a:solidFill>
            <a:srgbClr val="FF8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200">
              <a:solidFill>
                <a:schemeClr val="tx1"/>
              </a:solidFill>
            </a:endParaRPr>
          </a:p>
        </p:txBody>
      </p:sp>
      <p:sp>
        <p:nvSpPr>
          <p:cNvPr id="33" name="Círculo Parcial 32">
            <a:extLst>
              <a:ext uri="{FF2B5EF4-FFF2-40B4-BE49-F238E27FC236}">
                <a16:creationId xmlns:a16="http://schemas.microsoft.com/office/drawing/2014/main" id="{9FBAF79C-0C69-4015-B642-6C35FCC37BC8}"/>
              </a:ext>
            </a:extLst>
          </p:cNvPr>
          <p:cNvSpPr/>
          <p:nvPr/>
        </p:nvSpPr>
        <p:spPr>
          <a:xfrm>
            <a:off x="829636" y="2843791"/>
            <a:ext cx="3240000" cy="2952000"/>
          </a:xfrm>
          <a:prstGeom prst="pie">
            <a:avLst>
              <a:gd name="adj1" fmla="val 7556976"/>
              <a:gd name="adj2" fmla="val 14186051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200">
              <a:solidFill>
                <a:schemeClr val="tx1"/>
              </a:solidFill>
            </a:endParaRPr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4243AA1C-6E66-45D8-A7B3-0A8D549D181B}"/>
              </a:ext>
            </a:extLst>
          </p:cNvPr>
          <p:cNvSpPr/>
          <p:nvPr/>
        </p:nvSpPr>
        <p:spPr>
          <a:xfrm>
            <a:off x="1585636" y="3617791"/>
            <a:ext cx="1728000" cy="1404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/>
              <a:t>Funcionários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6DA20435-AF1F-4AD4-9D3C-67F970D88DB8}"/>
              </a:ext>
            </a:extLst>
          </p:cNvPr>
          <p:cNvSpPr txBox="1"/>
          <p:nvPr/>
        </p:nvSpPr>
        <p:spPr>
          <a:xfrm>
            <a:off x="2231350" y="3166402"/>
            <a:ext cx="7655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 err="1">
                <a:solidFill>
                  <a:schemeClr val="bg1"/>
                </a:solidFill>
              </a:rPr>
              <a:t>Shoppers</a:t>
            </a:r>
            <a:endParaRPr lang="pt-BR" sz="1200" dirty="0">
              <a:solidFill>
                <a:schemeClr val="bg1"/>
              </a:solidFill>
            </a:endParaRPr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7C59C1CC-1B4B-485D-B9E3-3BE5569010BE}"/>
              </a:ext>
            </a:extLst>
          </p:cNvPr>
          <p:cNvSpPr txBox="1"/>
          <p:nvPr/>
        </p:nvSpPr>
        <p:spPr>
          <a:xfrm>
            <a:off x="3300407" y="4181291"/>
            <a:ext cx="8047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Mercados</a:t>
            </a:r>
          </a:p>
        </p:txBody>
      </p:sp>
      <p:sp>
        <p:nvSpPr>
          <p:cNvPr id="37" name="Retângulo 36">
            <a:extLst>
              <a:ext uri="{FF2B5EF4-FFF2-40B4-BE49-F238E27FC236}">
                <a16:creationId xmlns:a16="http://schemas.microsoft.com/office/drawing/2014/main" id="{AED73C54-E33E-490A-A1CF-61AEA5DCEC1F}"/>
              </a:ext>
            </a:extLst>
          </p:cNvPr>
          <p:cNvSpPr/>
          <p:nvPr/>
        </p:nvSpPr>
        <p:spPr>
          <a:xfrm>
            <a:off x="10022310" y="3263675"/>
            <a:ext cx="1728000" cy="100800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dirty="0">
                <a:solidFill>
                  <a:schemeClr val="tx1"/>
                </a:solidFill>
              </a:rPr>
              <a:t>O que te estimularia a realizar compras de mercado online?</a:t>
            </a:r>
          </a:p>
        </p:txBody>
      </p:sp>
      <p:sp>
        <p:nvSpPr>
          <p:cNvPr id="38" name="Retângulo 37">
            <a:extLst>
              <a:ext uri="{FF2B5EF4-FFF2-40B4-BE49-F238E27FC236}">
                <a16:creationId xmlns:a16="http://schemas.microsoft.com/office/drawing/2014/main" id="{8CF29D19-B47D-4731-8C86-B4575B3F0204}"/>
              </a:ext>
            </a:extLst>
          </p:cNvPr>
          <p:cNvSpPr/>
          <p:nvPr/>
        </p:nvSpPr>
        <p:spPr>
          <a:xfrm>
            <a:off x="5670526" y="3263675"/>
            <a:ext cx="1728000" cy="100800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dirty="0">
                <a:solidFill>
                  <a:schemeClr val="tx1"/>
                </a:solidFill>
              </a:rPr>
              <a:t>Como você escolhe a plataforma?</a:t>
            </a:r>
          </a:p>
          <a:p>
            <a:pPr algn="ctr"/>
            <a:r>
              <a:rPr lang="pt-BR" sz="1000" dirty="0">
                <a:solidFill>
                  <a:schemeClr val="tx1"/>
                </a:solidFill>
              </a:rPr>
              <a:t>Já teve problemas com a compra?</a:t>
            </a:r>
          </a:p>
          <a:p>
            <a:pPr algn="ctr"/>
            <a:r>
              <a:rPr lang="pt-BR" sz="1000" dirty="0">
                <a:solidFill>
                  <a:schemeClr val="tx1"/>
                </a:solidFill>
              </a:rPr>
              <a:t>O que te faz comprar novamente?</a:t>
            </a:r>
          </a:p>
        </p:txBody>
      </p:sp>
      <p:sp>
        <p:nvSpPr>
          <p:cNvPr id="39" name="Losango 38">
            <a:extLst>
              <a:ext uri="{FF2B5EF4-FFF2-40B4-BE49-F238E27FC236}">
                <a16:creationId xmlns:a16="http://schemas.microsoft.com/office/drawing/2014/main" id="{1A98D6D1-184C-451C-A673-7D304C8D248F}"/>
              </a:ext>
            </a:extLst>
          </p:cNvPr>
          <p:cNvSpPr/>
          <p:nvPr/>
        </p:nvSpPr>
        <p:spPr>
          <a:xfrm>
            <a:off x="8059903" y="1138476"/>
            <a:ext cx="1872000" cy="900000"/>
          </a:xfrm>
          <a:prstGeom prst="diamond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dirty="0">
                <a:solidFill>
                  <a:schemeClr val="tx1"/>
                </a:solidFill>
              </a:rPr>
              <a:t>Você realiza compras pela internet?</a:t>
            </a:r>
          </a:p>
        </p:txBody>
      </p:sp>
      <p:cxnSp>
        <p:nvCxnSpPr>
          <p:cNvPr id="40" name="Conector: Angulado 39">
            <a:extLst>
              <a:ext uri="{FF2B5EF4-FFF2-40B4-BE49-F238E27FC236}">
                <a16:creationId xmlns:a16="http://schemas.microsoft.com/office/drawing/2014/main" id="{C3E66683-5592-4FAC-ADB1-5971A8349E62}"/>
              </a:ext>
            </a:extLst>
          </p:cNvPr>
          <p:cNvCxnSpPr>
            <a:cxnSpLocks/>
            <a:stCxn id="39" idx="1"/>
            <a:endCxn id="48" idx="0"/>
          </p:cNvCxnSpPr>
          <p:nvPr/>
        </p:nvCxnSpPr>
        <p:spPr>
          <a:xfrm rot="10800000" flipV="1">
            <a:off x="7457101" y="1588476"/>
            <a:ext cx="602802" cy="524624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549C17E4-69F8-4701-884E-1EF402C5089D}"/>
              </a:ext>
            </a:extLst>
          </p:cNvPr>
          <p:cNvSpPr txBox="1"/>
          <p:nvPr/>
        </p:nvSpPr>
        <p:spPr>
          <a:xfrm>
            <a:off x="7173524" y="1349882"/>
            <a:ext cx="3818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b="1" dirty="0">
                <a:solidFill>
                  <a:srgbClr val="FF8200"/>
                </a:solidFill>
              </a:rPr>
              <a:t>Sim</a:t>
            </a:r>
          </a:p>
        </p:txBody>
      </p: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38F4F6C0-4C48-4C9C-98B4-CCCDE562B759}"/>
              </a:ext>
            </a:extLst>
          </p:cNvPr>
          <p:cNvSpPr txBox="1"/>
          <p:nvPr/>
        </p:nvSpPr>
        <p:spPr>
          <a:xfrm>
            <a:off x="10189404" y="1349882"/>
            <a:ext cx="4010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b="1" dirty="0">
                <a:solidFill>
                  <a:srgbClr val="FF8200"/>
                </a:solidFill>
              </a:rPr>
              <a:t>Não</a:t>
            </a:r>
          </a:p>
        </p:txBody>
      </p:sp>
      <p:cxnSp>
        <p:nvCxnSpPr>
          <p:cNvPr id="45" name="Conector: Angulado 44">
            <a:extLst>
              <a:ext uri="{FF2B5EF4-FFF2-40B4-BE49-F238E27FC236}">
                <a16:creationId xmlns:a16="http://schemas.microsoft.com/office/drawing/2014/main" id="{3483FB7F-4549-4493-957B-245388580C55}"/>
              </a:ext>
            </a:extLst>
          </p:cNvPr>
          <p:cNvCxnSpPr>
            <a:cxnSpLocks/>
            <a:stCxn id="39" idx="3"/>
            <a:endCxn id="141" idx="7"/>
          </p:cNvCxnSpPr>
          <p:nvPr/>
        </p:nvCxnSpPr>
        <p:spPr>
          <a:xfrm>
            <a:off x="9931903" y="1588476"/>
            <a:ext cx="871991" cy="1607295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CaixaDeTexto 46">
            <a:extLst>
              <a:ext uri="{FF2B5EF4-FFF2-40B4-BE49-F238E27FC236}">
                <a16:creationId xmlns:a16="http://schemas.microsoft.com/office/drawing/2014/main" id="{51E55969-89B1-4A71-AE51-E0D7D39A908C}"/>
              </a:ext>
            </a:extLst>
          </p:cNvPr>
          <p:cNvSpPr txBox="1"/>
          <p:nvPr/>
        </p:nvSpPr>
        <p:spPr>
          <a:xfrm>
            <a:off x="6048349" y="2328314"/>
            <a:ext cx="9056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rgbClr val="FF8200"/>
                </a:solidFill>
              </a:rPr>
              <a:t>Sim</a:t>
            </a:r>
          </a:p>
        </p:txBody>
      </p:sp>
      <p:sp>
        <p:nvSpPr>
          <p:cNvPr id="48" name="Losango 47">
            <a:extLst>
              <a:ext uri="{FF2B5EF4-FFF2-40B4-BE49-F238E27FC236}">
                <a16:creationId xmlns:a16="http://schemas.microsoft.com/office/drawing/2014/main" id="{6641065C-BD57-4266-B43D-4CB6C12F0B77}"/>
              </a:ext>
            </a:extLst>
          </p:cNvPr>
          <p:cNvSpPr/>
          <p:nvPr/>
        </p:nvSpPr>
        <p:spPr>
          <a:xfrm>
            <a:off x="6521101" y="2113100"/>
            <a:ext cx="1872000" cy="900000"/>
          </a:xfrm>
          <a:prstGeom prst="diamond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dirty="0">
                <a:solidFill>
                  <a:schemeClr val="tx1"/>
                </a:solidFill>
              </a:rPr>
              <a:t>Já comprou em mercados online?</a:t>
            </a:r>
          </a:p>
        </p:txBody>
      </p:sp>
      <p:cxnSp>
        <p:nvCxnSpPr>
          <p:cNvPr id="49" name="Conector: Angulado 48">
            <a:extLst>
              <a:ext uri="{FF2B5EF4-FFF2-40B4-BE49-F238E27FC236}">
                <a16:creationId xmlns:a16="http://schemas.microsoft.com/office/drawing/2014/main" id="{468489EF-2D57-4AE9-A5A6-958D9DF65BDD}"/>
              </a:ext>
            </a:extLst>
          </p:cNvPr>
          <p:cNvCxnSpPr>
            <a:cxnSpLocks/>
            <a:stCxn id="48" idx="1"/>
            <a:endCxn id="86" idx="0"/>
          </p:cNvCxnSpPr>
          <p:nvPr/>
        </p:nvCxnSpPr>
        <p:spPr>
          <a:xfrm rot="10800000" flipV="1">
            <a:off x="6193925" y="2563099"/>
            <a:ext cx="327177" cy="618255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ector: Angulado 49">
            <a:extLst>
              <a:ext uri="{FF2B5EF4-FFF2-40B4-BE49-F238E27FC236}">
                <a16:creationId xmlns:a16="http://schemas.microsoft.com/office/drawing/2014/main" id="{BFA14F45-3159-48EB-8055-1CB797FB6EC4}"/>
              </a:ext>
            </a:extLst>
          </p:cNvPr>
          <p:cNvCxnSpPr>
            <a:cxnSpLocks/>
            <a:stCxn id="48" idx="3"/>
            <a:endCxn id="140" idx="0"/>
          </p:cNvCxnSpPr>
          <p:nvPr/>
        </p:nvCxnSpPr>
        <p:spPr>
          <a:xfrm>
            <a:off x="8393101" y="2563100"/>
            <a:ext cx="430066" cy="618255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F396BF1F-7B36-4862-964D-A0A4D5E3ECF0}"/>
              </a:ext>
            </a:extLst>
          </p:cNvPr>
          <p:cNvSpPr txBox="1"/>
          <p:nvPr/>
        </p:nvSpPr>
        <p:spPr>
          <a:xfrm>
            <a:off x="8252696" y="2328314"/>
            <a:ext cx="9056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rgbClr val="FF8200"/>
                </a:solidFill>
              </a:rPr>
              <a:t>Não</a:t>
            </a:r>
          </a:p>
        </p:txBody>
      </p:sp>
      <p:sp>
        <p:nvSpPr>
          <p:cNvPr id="55" name="Retângulo 54">
            <a:extLst>
              <a:ext uri="{FF2B5EF4-FFF2-40B4-BE49-F238E27FC236}">
                <a16:creationId xmlns:a16="http://schemas.microsoft.com/office/drawing/2014/main" id="{82D5914A-E6C2-4FF0-9B78-E9B414BA9B9A}"/>
              </a:ext>
            </a:extLst>
          </p:cNvPr>
          <p:cNvSpPr/>
          <p:nvPr/>
        </p:nvSpPr>
        <p:spPr>
          <a:xfrm>
            <a:off x="7959742" y="3263675"/>
            <a:ext cx="1728000" cy="100800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dirty="0">
                <a:solidFill>
                  <a:schemeClr val="tx1"/>
                </a:solidFill>
              </a:rPr>
              <a:t>Poderia nos contar porque nunca fez?</a:t>
            </a:r>
          </a:p>
        </p:txBody>
      </p:sp>
      <p:sp>
        <p:nvSpPr>
          <p:cNvPr id="86" name="Elipse 85">
            <a:extLst>
              <a:ext uri="{FF2B5EF4-FFF2-40B4-BE49-F238E27FC236}">
                <a16:creationId xmlns:a16="http://schemas.microsoft.com/office/drawing/2014/main" id="{CD26EFC4-A98E-4DAD-99AA-5536469BFDC7}"/>
              </a:ext>
            </a:extLst>
          </p:cNvPr>
          <p:cNvSpPr/>
          <p:nvPr/>
        </p:nvSpPr>
        <p:spPr>
          <a:xfrm>
            <a:off x="6146744" y="3181355"/>
            <a:ext cx="94359" cy="9843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0" name="Elipse 139">
            <a:extLst>
              <a:ext uri="{FF2B5EF4-FFF2-40B4-BE49-F238E27FC236}">
                <a16:creationId xmlns:a16="http://schemas.microsoft.com/office/drawing/2014/main" id="{22B6B582-B8C6-4C16-BD97-B34CD60DD438}"/>
              </a:ext>
            </a:extLst>
          </p:cNvPr>
          <p:cNvSpPr/>
          <p:nvPr/>
        </p:nvSpPr>
        <p:spPr>
          <a:xfrm>
            <a:off x="8775987" y="3181355"/>
            <a:ext cx="94359" cy="9843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1" name="Elipse 140">
            <a:extLst>
              <a:ext uri="{FF2B5EF4-FFF2-40B4-BE49-F238E27FC236}">
                <a16:creationId xmlns:a16="http://schemas.microsoft.com/office/drawing/2014/main" id="{10711719-E000-4453-9AE4-DEBDD21B3633}"/>
              </a:ext>
            </a:extLst>
          </p:cNvPr>
          <p:cNvSpPr/>
          <p:nvPr/>
        </p:nvSpPr>
        <p:spPr>
          <a:xfrm>
            <a:off x="10723354" y="3181355"/>
            <a:ext cx="94359" cy="9843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1" name="Retângulo 90">
            <a:extLst>
              <a:ext uri="{FF2B5EF4-FFF2-40B4-BE49-F238E27FC236}">
                <a16:creationId xmlns:a16="http://schemas.microsoft.com/office/drawing/2014/main" id="{898E0948-862D-402E-BD16-3F528E11E37A}"/>
              </a:ext>
            </a:extLst>
          </p:cNvPr>
          <p:cNvSpPr/>
          <p:nvPr/>
        </p:nvSpPr>
        <p:spPr>
          <a:xfrm>
            <a:off x="4996667" y="4455039"/>
            <a:ext cx="7103953" cy="224228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2" name="CaixaDeTexto 91">
            <a:extLst>
              <a:ext uri="{FF2B5EF4-FFF2-40B4-BE49-F238E27FC236}">
                <a16:creationId xmlns:a16="http://schemas.microsoft.com/office/drawing/2014/main" id="{4EB42D83-408C-4682-A7F1-BF525DEEBA54}"/>
              </a:ext>
            </a:extLst>
          </p:cNvPr>
          <p:cNvSpPr txBox="1"/>
          <p:nvPr/>
        </p:nvSpPr>
        <p:spPr>
          <a:xfrm>
            <a:off x="4996527" y="4467878"/>
            <a:ext cx="46113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rgbClr val="FF8200"/>
                </a:solidFill>
              </a:defRPr>
            </a:lvl1pPr>
          </a:lstStyle>
          <a:p>
            <a:r>
              <a:rPr lang="pt-BR" dirty="0"/>
              <a:t>Resumo e Insights da Pesquisa</a:t>
            </a:r>
          </a:p>
        </p:txBody>
      </p:sp>
      <p:sp>
        <p:nvSpPr>
          <p:cNvPr id="93" name="CaixaDeTexto 92">
            <a:extLst>
              <a:ext uri="{FF2B5EF4-FFF2-40B4-BE49-F238E27FC236}">
                <a16:creationId xmlns:a16="http://schemas.microsoft.com/office/drawing/2014/main" id="{3332DA83-41E1-4A5A-843D-D3F36A96B738}"/>
              </a:ext>
            </a:extLst>
          </p:cNvPr>
          <p:cNvSpPr txBox="1"/>
          <p:nvPr/>
        </p:nvSpPr>
        <p:spPr>
          <a:xfrm>
            <a:off x="8546395" y="5243902"/>
            <a:ext cx="349188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rgbClr val="43B02A"/>
                </a:solidFill>
              </a:rPr>
              <a:t>Recorrência nas Compras</a:t>
            </a:r>
          </a:p>
          <a:p>
            <a:r>
              <a:rPr lang="pt-BR" sz="1100" dirty="0"/>
              <a:t>- Praticidade, Preços Bons, Rapidez, Programa de </a:t>
            </a:r>
            <a:r>
              <a:rPr lang="pt-BR" sz="1100" dirty="0" err="1"/>
              <a:t>Cashback</a:t>
            </a:r>
            <a:r>
              <a:rPr lang="pt-BR" sz="1100" dirty="0"/>
              <a:t>, Agilidade na Entrega</a:t>
            </a:r>
          </a:p>
        </p:txBody>
      </p:sp>
      <p:sp>
        <p:nvSpPr>
          <p:cNvPr id="94" name="CaixaDeTexto 93">
            <a:extLst>
              <a:ext uri="{FF2B5EF4-FFF2-40B4-BE49-F238E27FC236}">
                <a16:creationId xmlns:a16="http://schemas.microsoft.com/office/drawing/2014/main" id="{001510CB-BF02-4022-B4B6-3868AE5EB656}"/>
              </a:ext>
            </a:extLst>
          </p:cNvPr>
          <p:cNvSpPr txBox="1"/>
          <p:nvPr/>
        </p:nvSpPr>
        <p:spPr>
          <a:xfrm>
            <a:off x="5203146" y="5921270"/>
            <a:ext cx="3212127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rgbClr val="43B02A"/>
                </a:solidFill>
              </a:rPr>
              <a:t>Porque não fazer compras de mercado online</a:t>
            </a:r>
          </a:p>
          <a:p>
            <a:r>
              <a:rPr lang="pt-BR" sz="1100" dirty="0"/>
              <a:t>- Produto errado ou de má qualidade, Atraso na Entrega, Cobrança de frete</a:t>
            </a:r>
          </a:p>
        </p:txBody>
      </p:sp>
      <p:sp>
        <p:nvSpPr>
          <p:cNvPr id="95" name="CaixaDeTexto 94">
            <a:extLst>
              <a:ext uri="{FF2B5EF4-FFF2-40B4-BE49-F238E27FC236}">
                <a16:creationId xmlns:a16="http://schemas.microsoft.com/office/drawing/2014/main" id="{7E3118D4-263A-4EC8-9285-769EB372FF5B}"/>
              </a:ext>
            </a:extLst>
          </p:cNvPr>
          <p:cNvSpPr txBox="1"/>
          <p:nvPr/>
        </p:nvSpPr>
        <p:spPr>
          <a:xfrm>
            <a:off x="5203146" y="5243902"/>
            <a:ext cx="3212127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rgbClr val="43B02A"/>
                </a:solidFill>
              </a:rPr>
              <a:t>Estímulo a compra de mercado online</a:t>
            </a:r>
          </a:p>
          <a:p>
            <a:r>
              <a:rPr lang="pt-BR" sz="1100" dirty="0"/>
              <a:t>- Comodidade (não ter que carregar peso), descontos, frete grátis</a:t>
            </a:r>
          </a:p>
        </p:txBody>
      </p:sp>
      <p:sp>
        <p:nvSpPr>
          <p:cNvPr id="96" name="CaixaDeTexto 95">
            <a:extLst>
              <a:ext uri="{FF2B5EF4-FFF2-40B4-BE49-F238E27FC236}">
                <a16:creationId xmlns:a16="http://schemas.microsoft.com/office/drawing/2014/main" id="{4EF0C554-17BE-4B3D-99AC-1BC5EDC981D0}"/>
              </a:ext>
            </a:extLst>
          </p:cNvPr>
          <p:cNvSpPr txBox="1"/>
          <p:nvPr/>
        </p:nvSpPr>
        <p:spPr>
          <a:xfrm>
            <a:off x="8546395" y="5921270"/>
            <a:ext cx="349188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rgbClr val="43B02A"/>
                </a:solidFill>
              </a:rPr>
              <a:t>Escolha da Plataforma</a:t>
            </a:r>
          </a:p>
          <a:p>
            <a:r>
              <a:rPr lang="pt-BR" sz="1100" dirty="0"/>
              <a:t>- Indicação, Recomendação de Amigos, Confiabilidade, Variedade de Produtos e Fornecedores</a:t>
            </a: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F2093C7A-333C-4898-8E31-92A5C7A84EAD}"/>
              </a:ext>
            </a:extLst>
          </p:cNvPr>
          <p:cNvSpPr txBox="1"/>
          <p:nvPr/>
        </p:nvSpPr>
        <p:spPr>
          <a:xfrm>
            <a:off x="3513875" y="5256577"/>
            <a:ext cx="8563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200" dirty="0"/>
              <a:t>Potenciais </a:t>
            </a:r>
          </a:p>
          <a:p>
            <a:pPr algn="ctr"/>
            <a:r>
              <a:rPr lang="pt-BR" sz="1200" dirty="0"/>
              <a:t>Clientes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E83BF110-F437-4005-9B20-37404B20C6BA}"/>
              </a:ext>
            </a:extLst>
          </p:cNvPr>
          <p:cNvSpPr txBox="1"/>
          <p:nvPr/>
        </p:nvSpPr>
        <p:spPr>
          <a:xfrm>
            <a:off x="2382229" y="2325594"/>
            <a:ext cx="7549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pt-BR"/>
            </a:defPPr>
            <a:lvl1pPr algn="ctr">
              <a:defRPr sz="1200"/>
            </a:lvl1pPr>
          </a:lstStyle>
          <a:p>
            <a:r>
              <a:rPr lang="pt-BR" dirty="0"/>
              <a:t>Acionista</a:t>
            </a: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4CDC554E-680F-4D89-AEAB-598ED10EF3BD}"/>
              </a:ext>
            </a:extLst>
          </p:cNvPr>
          <p:cNvSpPr txBox="1"/>
          <p:nvPr/>
        </p:nvSpPr>
        <p:spPr>
          <a:xfrm>
            <a:off x="3259163" y="2419121"/>
            <a:ext cx="6801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Clientes</a:t>
            </a: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BDB95530-0BC5-4A56-9057-57E546E4FB11}"/>
              </a:ext>
            </a:extLst>
          </p:cNvPr>
          <p:cNvSpPr txBox="1"/>
          <p:nvPr/>
        </p:nvSpPr>
        <p:spPr>
          <a:xfrm>
            <a:off x="2145090" y="5087958"/>
            <a:ext cx="9128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>
                <a:solidFill>
                  <a:schemeClr val="bg1"/>
                </a:solidFill>
              </a:rPr>
              <a:t>Produtores </a:t>
            </a:r>
          </a:p>
          <a:p>
            <a:r>
              <a:rPr lang="pt-BR" sz="1200" dirty="0" err="1">
                <a:solidFill>
                  <a:schemeClr val="bg1"/>
                </a:solidFill>
              </a:rPr>
              <a:t>Organicos</a:t>
            </a:r>
            <a:endParaRPr lang="pt-BR" sz="1200" dirty="0">
              <a:solidFill>
                <a:schemeClr val="bg1"/>
              </a:solidFill>
            </a:endParaRP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F53D7557-7099-48A9-A157-21E894AA4E03}"/>
              </a:ext>
            </a:extLst>
          </p:cNvPr>
          <p:cNvSpPr txBox="1"/>
          <p:nvPr/>
        </p:nvSpPr>
        <p:spPr>
          <a:xfrm>
            <a:off x="752281" y="4075466"/>
            <a:ext cx="8975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>
                <a:solidFill>
                  <a:schemeClr val="bg1"/>
                </a:solidFill>
              </a:rPr>
              <a:t>Fabricantes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E3EB3880-CFE7-43B2-8352-7C6C597238B2}"/>
              </a:ext>
            </a:extLst>
          </p:cNvPr>
          <p:cNvSpPr txBox="1"/>
          <p:nvPr/>
        </p:nvSpPr>
        <p:spPr>
          <a:xfrm>
            <a:off x="11145462" y="1233597"/>
            <a:ext cx="1046538" cy="430887"/>
          </a:xfrm>
          <a:prstGeom prst="rect">
            <a:avLst/>
          </a:prstGeom>
          <a:solidFill>
            <a:srgbClr val="43B02A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1100" dirty="0">
                <a:solidFill>
                  <a:schemeClr val="bg1"/>
                </a:solidFill>
              </a:rPr>
              <a:t>96 </a:t>
            </a:r>
          </a:p>
          <a:p>
            <a:pPr algn="ctr"/>
            <a:r>
              <a:rPr lang="pt-BR" sz="1100" dirty="0">
                <a:solidFill>
                  <a:schemeClr val="bg1"/>
                </a:solidFill>
              </a:rPr>
              <a:t>Respondentes</a:t>
            </a:r>
          </a:p>
        </p:txBody>
      </p:sp>
      <p:sp>
        <p:nvSpPr>
          <p:cNvPr id="56" name="CaixaDeTexto 55">
            <a:extLst>
              <a:ext uri="{FF2B5EF4-FFF2-40B4-BE49-F238E27FC236}">
                <a16:creationId xmlns:a16="http://schemas.microsoft.com/office/drawing/2014/main" id="{41DD33BA-1B73-4424-B5BE-CFCAF8087C2D}"/>
              </a:ext>
            </a:extLst>
          </p:cNvPr>
          <p:cNvSpPr txBox="1"/>
          <p:nvPr/>
        </p:nvSpPr>
        <p:spPr>
          <a:xfrm>
            <a:off x="5012344" y="1481188"/>
            <a:ext cx="14550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>
                <a:solidFill>
                  <a:srgbClr val="FF8200"/>
                </a:solidFill>
              </a:rPr>
              <a:t>Pesquisa</a:t>
            </a:r>
          </a:p>
        </p:txBody>
      </p:sp>
      <p:sp>
        <p:nvSpPr>
          <p:cNvPr id="3" name="Seta: para a Direita Listrada 2">
            <a:extLst>
              <a:ext uri="{FF2B5EF4-FFF2-40B4-BE49-F238E27FC236}">
                <a16:creationId xmlns:a16="http://schemas.microsoft.com/office/drawing/2014/main" id="{36A00EAF-544D-4BDC-8ECA-2838BD245DE1}"/>
              </a:ext>
            </a:extLst>
          </p:cNvPr>
          <p:cNvSpPr/>
          <p:nvPr/>
        </p:nvSpPr>
        <p:spPr>
          <a:xfrm>
            <a:off x="4120393" y="1763016"/>
            <a:ext cx="680123" cy="523220"/>
          </a:xfrm>
          <a:prstGeom prst="stripedRightArrow">
            <a:avLst>
              <a:gd name="adj1" fmla="val 64937"/>
              <a:gd name="adj2" fmla="val 42531"/>
            </a:avLst>
          </a:prstGeom>
          <a:solidFill>
            <a:schemeClr val="bg1"/>
          </a:solidFill>
          <a:ln>
            <a:solidFill>
              <a:srgbClr val="42B2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617262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nstacart logo">
            <a:extLst>
              <a:ext uri="{FF2B5EF4-FFF2-40B4-BE49-F238E27FC236}">
                <a16:creationId xmlns:a16="http://schemas.microsoft.com/office/drawing/2014/main" id="{AF0C5362-0B46-4970-9B37-2483EF513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462" y="117571"/>
            <a:ext cx="283845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In Grocery Delivery Apps Market, Instacart Continues to Experience ...">
            <a:extLst>
              <a:ext uri="{FF2B5EF4-FFF2-40B4-BE49-F238E27FC236}">
                <a16:creationId xmlns:a16="http://schemas.microsoft.com/office/drawing/2014/main" id="{CFA33DCC-AA39-4B26-8DC9-43544DCCF0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121"/>
          <a:stretch/>
        </p:blipFill>
        <p:spPr bwMode="auto">
          <a:xfrm>
            <a:off x="6162555" y="-9259"/>
            <a:ext cx="6029445" cy="84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In Grocery Delivery Apps Market, Instacart Continues to Experience ...">
            <a:extLst>
              <a:ext uri="{FF2B5EF4-FFF2-40B4-BE49-F238E27FC236}">
                <a16:creationId xmlns:a16="http://schemas.microsoft.com/office/drawing/2014/main" id="{3D754138-1B1D-4510-9DB3-C5AC8E9C4A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41" t="29549" b="42573"/>
          <a:stretch/>
        </p:blipFill>
        <p:spPr bwMode="auto">
          <a:xfrm>
            <a:off x="3620495" y="-9260"/>
            <a:ext cx="2795186" cy="84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5E998D19-87EE-4579-AA15-D2BE48837B5F}"/>
              </a:ext>
            </a:extLst>
          </p:cNvPr>
          <p:cNvSpPr/>
          <p:nvPr/>
        </p:nvSpPr>
        <p:spPr>
          <a:xfrm>
            <a:off x="0" y="815901"/>
            <a:ext cx="12192000" cy="72000"/>
          </a:xfrm>
          <a:prstGeom prst="rect">
            <a:avLst/>
          </a:prstGeom>
          <a:solidFill>
            <a:srgbClr val="FF8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335047C1-844C-4177-A2FF-C95724B14EBD}"/>
              </a:ext>
            </a:extLst>
          </p:cNvPr>
          <p:cNvSpPr/>
          <p:nvPr/>
        </p:nvSpPr>
        <p:spPr>
          <a:xfrm>
            <a:off x="0" y="867288"/>
            <a:ext cx="12192000" cy="108000"/>
          </a:xfrm>
          <a:prstGeom prst="rect">
            <a:avLst/>
          </a:prstGeom>
          <a:solidFill>
            <a:srgbClr val="43B0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3" name="CaixaDeTexto 72">
            <a:extLst>
              <a:ext uri="{FF2B5EF4-FFF2-40B4-BE49-F238E27FC236}">
                <a16:creationId xmlns:a16="http://schemas.microsoft.com/office/drawing/2014/main" id="{87653FBF-8B47-48E3-A497-68F5FC03E5E7}"/>
              </a:ext>
            </a:extLst>
          </p:cNvPr>
          <p:cNvSpPr txBox="1"/>
          <p:nvPr/>
        </p:nvSpPr>
        <p:spPr>
          <a:xfrm>
            <a:off x="92689" y="1009628"/>
            <a:ext cx="61240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>
                <a:solidFill>
                  <a:srgbClr val="43B02A"/>
                </a:solidFill>
              </a:rPr>
              <a:t>Como identificamos o nosso púbico alvo 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D885879A-A92C-48C3-8691-30A70F467F56}"/>
              </a:ext>
            </a:extLst>
          </p:cNvPr>
          <p:cNvSpPr txBox="1"/>
          <p:nvPr/>
        </p:nvSpPr>
        <p:spPr>
          <a:xfrm>
            <a:off x="92689" y="1481188"/>
            <a:ext cx="32639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>
                <a:solidFill>
                  <a:srgbClr val="FF8200"/>
                </a:solidFill>
              </a:rPr>
              <a:t>... Dados do </a:t>
            </a:r>
            <a:r>
              <a:rPr lang="pt-BR" sz="2800" dirty="0" err="1">
                <a:solidFill>
                  <a:srgbClr val="FF8200"/>
                </a:solidFill>
              </a:rPr>
              <a:t>Instacart</a:t>
            </a:r>
            <a:endParaRPr lang="pt-BR" sz="2800" dirty="0">
              <a:solidFill>
                <a:srgbClr val="FF8200"/>
              </a:solidFill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CE352308-DC3B-418E-8E1A-265D928632E4}"/>
              </a:ext>
            </a:extLst>
          </p:cNvPr>
          <p:cNvSpPr txBox="1"/>
          <p:nvPr/>
        </p:nvSpPr>
        <p:spPr>
          <a:xfrm>
            <a:off x="1724642" y="2333728"/>
            <a:ext cx="701702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rgbClr val="FF8200"/>
                </a:solidFill>
              </a:rPr>
              <a:t>Selecionar gráficos, ou selecionar navegação nos gráficos que justifiquem </a:t>
            </a:r>
            <a:r>
              <a:rPr lang="pt-BR" sz="2800" dirty="0" err="1">
                <a:solidFill>
                  <a:srgbClr val="FF8200"/>
                </a:solidFill>
              </a:rPr>
              <a:t>insigths</a:t>
            </a:r>
            <a:r>
              <a:rPr lang="pt-BR" sz="2800" dirty="0">
                <a:solidFill>
                  <a:srgbClr val="FF8200"/>
                </a:solidFill>
              </a:rPr>
              <a:t> e propostas de conclusão. </a:t>
            </a:r>
          </a:p>
        </p:txBody>
      </p:sp>
    </p:spTree>
    <p:extLst>
      <p:ext uri="{BB962C8B-B14F-4D97-AF65-F5344CB8AC3E}">
        <p14:creationId xmlns:p14="http://schemas.microsoft.com/office/powerpoint/2010/main" val="26921393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nstacart logo">
            <a:extLst>
              <a:ext uri="{FF2B5EF4-FFF2-40B4-BE49-F238E27FC236}">
                <a16:creationId xmlns:a16="http://schemas.microsoft.com/office/drawing/2014/main" id="{AF0C5362-0B46-4970-9B37-2483EF513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462" y="117571"/>
            <a:ext cx="283845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In Grocery Delivery Apps Market, Instacart Continues to Experience ...">
            <a:extLst>
              <a:ext uri="{FF2B5EF4-FFF2-40B4-BE49-F238E27FC236}">
                <a16:creationId xmlns:a16="http://schemas.microsoft.com/office/drawing/2014/main" id="{CFA33DCC-AA39-4B26-8DC9-43544DCCF0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121"/>
          <a:stretch/>
        </p:blipFill>
        <p:spPr bwMode="auto">
          <a:xfrm>
            <a:off x="6162555" y="-9259"/>
            <a:ext cx="6029445" cy="84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In Grocery Delivery Apps Market, Instacart Continues to Experience ...">
            <a:extLst>
              <a:ext uri="{FF2B5EF4-FFF2-40B4-BE49-F238E27FC236}">
                <a16:creationId xmlns:a16="http://schemas.microsoft.com/office/drawing/2014/main" id="{3D754138-1B1D-4510-9DB3-C5AC8E9C4A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41" t="29549" b="42573"/>
          <a:stretch/>
        </p:blipFill>
        <p:spPr bwMode="auto">
          <a:xfrm>
            <a:off x="3620495" y="-9260"/>
            <a:ext cx="2795186" cy="84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5E998D19-87EE-4579-AA15-D2BE48837B5F}"/>
              </a:ext>
            </a:extLst>
          </p:cNvPr>
          <p:cNvSpPr/>
          <p:nvPr/>
        </p:nvSpPr>
        <p:spPr>
          <a:xfrm>
            <a:off x="0" y="815901"/>
            <a:ext cx="12192000" cy="72000"/>
          </a:xfrm>
          <a:prstGeom prst="rect">
            <a:avLst/>
          </a:prstGeom>
          <a:solidFill>
            <a:srgbClr val="FF8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335047C1-844C-4177-A2FF-C95724B14EBD}"/>
              </a:ext>
            </a:extLst>
          </p:cNvPr>
          <p:cNvSpPr/>
          <p:nvPr/>
        </p:nvSpPr>
        <p:spPr>
          <a:xfrm>
            <a:off x="0" y="867288"/>
            <a:ext cx="12192000" cy="108000"/>
          </a:xfrm>
          <a:prstGeom prst="rect">
            <a:avLst/>
          </a:prstGeom>
          <a:solidFill>
            <a:srgbClr val="43B0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3" name="CaixaDeTexto 72">
            <a:extLst>
              <a:ext uri="{FF2B5EF4-FFF2-40B4-BE49-F238E27FC236}">
                <a16:creationId xmlns:a16="http://schemas.microsoft.com/office/drawing/2014/main" id="{87653FBF-8B47-48E3-A497-68F5FC03E5E7}"/>
              </a:ext>
            </a:extLst>
          </p:cNvPr>
          <p:cNvSpPr txBox="1"/>
          <p:nvPr/>
        </p:nvSpPr>
        <p:spPr>
          <a:xfrm>
            <a:off x="92689" y="1009628"/>
            <a:ext cx="42639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>
                <a:solidFill>
                  <a:srgbClr val="43B02A"/>
                </a:solidFill>
              </a:rPr>
              <a:t>Como identificar a Persona?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EAB345C8-EE7E-4927-8178-F6CBC90BBF93}"/>
              </a:ext>
            </a:extLst>
          </p:cNvPr>
          <p:cNvSpPr txBox="1"/>
          <p:nvPr/>
        </p:nvSpPr>
        <p:spPr>
          <a:xfrm>
            <a:off x="359553" y="1545710"/>
            <a:ext cx="42554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rgbClr val="FF8200"/>
                </a:solidFill>
              </a:rPr>
              <a:t>Tendências ao longo tempo</a:t>
            </a:r>
          </a:p>
        </p:txBody>
      </p:sp>
      <p:sp>
        <p:nvSpPr>
          <p:cNvPr id="19" name="CaixaDeTexto 1">
            <a:extLst>
              <a:ext uri="{FF2B5EF4-FFF2-40B4-BE49-F238E27FC236}">
                <a16:creationId xmlns:a16="http://schemas.microsoft.com/office/drawing/2014/main" id="{72EDF1ED-C69E-4D42-94CE-06A462DF6440}"/>
              </a:ext>
            </a:extLst>
          </p:cNvPr>
          <p:cNvSpPr txBox="1"/>
          <p:nvPr/>
        </p:nvSpPr>
        <p:spPr>
          <a:xfrm>
            <a:off x="6613631" y="1532848"/>
            <a:ext cx="45453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>
                <a:solidFill>
                  <a:srgbClr val="FF8200"/>
                </a:solidFill>
              </a:rPr>
              <a:t>Foto do Perfil de compra/uso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6CD27F4-B259-D741-BF9E-AC39E6954E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553" y="2478765"/>
            <a:ext cx="4794464" cy="30734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7168640-4E85-2B47-84FE-0EFF4F2EEC7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84" t="8263" r="1794"/>
          <a:stretch/>
        </p:blipFill>
        <p:spPr>
          <a:xfrm>
            <a:off x="6415681" y="2068930"/>
            <a:ext cx="4545348" cy="3893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5924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nstacart logo">
            <a:extLst>
              <a:ext uri="{FF2B5EF4-FFF2-40B4-BE49-F238E27FC236}">
                <a16:creationId xmlns:a16="http://schemas.microsoft.com/office/drawing/2014/main" id="{AF0C5362-0B46-4970-9B37-2483EF513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462" y="117571"/>
            <a:ext cx="283845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In Grocery Delivery Apps Market, Instacart Continues to Experience ...">
            <a:extLst>
              <a:ext uri="{FF2B5EF4-FFF2-40B4-BE49-F238E27FC236}">
                <a16:creationId xmlns:a16="http://schemas.microsoft.com/office/drawing/2014/main" id="{CFA33DCC-AA39-4B26-8DC9-43544DCCF0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121"/>
          <a:stretch/>
        </p:blipFill>
        <p:spPr bwMode="auto">
          <a:xfrm>
            <a:off x="6162555" y="-9259"/>
            <a:ext cx="6029445" cy="84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In Grocery Delivery Apps Market, Instacart Continues to Experience ...">
            <a:extLst>
              <a:ext uri="{FF2B5EF4-FFF2-40B4-BE49-F238E27FC236}">
                <a16:creationId xmlns:a16="http://schemas.microsoft.com/office/drawing/2014/main" id="{3D754138-1B1D-4510-9DB3-C5AC8E9C4A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41" t="29549" b="42573"/>
          <a:stretch/>
        </p:blipFill>
        <p:spPr bwMode="auto">
          <a:xfrm>
            <a:off x="3620495" y="-9260"/>
            <a:ext cx="2795186" cy="84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5E998D19-87EE-4579-AA15-D2BE48837B5F}"/>
              </a:ext>
            </a:extLst>
          </p:cNvPr>
          <p:cNvSpPr/>
          <p:nvPr/>
        </p:nvSpPr>
        <p:spPr>
          <a:xfrm>
            <a:off x="0" y="815901"/>
            <a:ext cx="12192000" cy="72000"/>
          </a:xfrm>
          <a:prstGeom prst="rect">
            <a:avLst/>
          </a:prstGeom>
          <a:solidFill>
            <a:srgbClr val="FF8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335047C1-844C-4177-A2FF-C95724B14EBD}"/>
              </a:ext>
            </a:extLst>
          </p:cNvPr>
          <p:cNvSpPr/>
          <p:nvPr/>
        </p:nvSpPr>
        <p:spPr>
          <a:xfrm>
            <a:off x="0" y="867288"/>
            <a:ext cx="12192000" cy="108000"/>
          </a:xfrm>
          <a:prstGeom prst="rect">
            <a:avLst/>
          </a:prstGeom>
          <a:solidFill>
            <a:srgbClr val="43B0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3" name="CaixaDeTexto 72">
            <a:extLst>
              <a:ext uri="{FF2B5EF4-FFF2-40B4-BE49-F238E27FC236}">
                <a16:creationId xmlns:a16="http://schemas.microsoft.com/office/drawing/2014/main" id="{87653FBF-8B47-48E3-A497-68F5FC03E5E7}"/>
              </a:ext>
            </a:extLst>
          </p:cNvPr>
          <p:cNvSpPr txBox="1"/>
          <p:nvPr/>
        </p:nvSpPr>
        <p:spPr>
          <a:xfrm>
            <a:off x="92689" y="1009628"/>
            <a:ext cx="32624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>
                <a:solidFill>
                  <a:srgbClr val="43B02A"/>
                </a:solidFill>
              </a:rPr>
              <a:t>Perfis independentes</a:t>
            </a:r>
          </a:p>
        </p:txBody>
      </p:sp>
      <p:sp>
        <p:nvSpPr>
          <p:cNvPr id="30" name="CaixaDeTexto 1">
            <a:extLst>
              <a:ext uri="{FF2B5EF4-FFF2-40B4-BE49-F238E27FC236}">
                <a16:creationId xmlns:a16="http://schemas.microsoft.com/office/drawing/2014/main" id="{62B6271D-DDAF-BB4C-90D4-9D567DD1FA1B}"/>
              </a:ext>
            </a:extLst>
          </p:cNvPr>
          <p:cNvSpPr txBox="1"/>
          <p:nvPr/>
        </p:nvSpPr>
        <p:spPr>
          <a:xfrm>
            <a:off x="9287318" y="5396249"/>
            <a:ext cx="185783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>
                <a:solidFill>
                  <a:srgbClr val="FF8200"/>
                </a:solidFill>
              </a:rPr>
              <a:t>45.360 usuários</a:t>
            </a:r>
          </a:p>
        </p:txBody>
      </p:sp>
      <p:sp>
        <p:nvSpPr>
          <p:cNvPr id="31" name="CaixaDeTexto 1">
            <a:extLst>
              <a:ext uri="{FF2B5EF4-FFF2-40B4-BE49-F238E27FC236}">
                <a16:creationId xmlns:a16="http://schemas.microsoft.com/office/drawing/2014/main" id="{7422FC08-DE2F-5340-9D43-D8F8BDFE117D}"/>
              </a:ext>
            </a:extLst>
          </p:cNvPr>
          <p:cNvSpPr txBox="1"/>
          <p:nvPr/>
        </p:nvSpPr>
        <p:spPr>
          <a:xfrm>
            <a:off x="1046849" y="5275395"/>
            <a:ext cx="185783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>
                <a:solidFill>
                  <a:srgbClr val="FF8200"/>
                </a:solidFill>
              </a:rPr>
              <a:t>40.401 usuários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4A40EEA-3D16-384E-B80E-00F497E79FA6}"/>
              </a:ext>
            </a:extLst>
          </p:cNvPr>
          <p:cNvSpPr/>
          <p:nvPr/>
        </p:nvSpPr>
        <p:spPr>
          <a:xfrm>
            <a:off x="5279109" y="3244334"/>
            <a:ext cx="16337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b="1" dirty="0">
                <a:solidFill>
                  <a:schemeClr val="bg1"/>
                </a:solidFill>
              </a:rPr>
              <a:t>21.626 pessoas</a:t>
            </a:r>
          </a:p>
        </p:txBody>
      </p:sp>
      <p:sp>
        <p:nvSpPr>
          <p:cNvPr id="33" name="CaixaDeTexto 1">
            <a:extLst>
              <a:ext uri="{FF2B5EF4-FFF2-40B4-BE49-F238E27FC236}">
                <a16:creationId xmlns:a16="http://schemas.microsoft.com/office/drawing/2014/main" id="{59986672-62A6-3A49-9635-B38CD556388F}"/>
              </a:ext>
            </a:extLst>
          </p:cNvPr>
          <p:cNvSpPr txBox="1"/>
          <p:nvPr/>
        </p:nvSpPr>
        <p:spPr>
          <a:xfrm>
            <a:off x="4474247" y="3212922"/>
            <a:ext cx="1871184" cy="1055608"/>
          </a:xfrm>
          <a:prstGeom prst="roundRect">
            <a:avLst/>
          </a:prstGeom>
          <a:solidFill>
            <a:srgbClr val="FF8200"/>
          </a:solidFill>
          <a:ln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solidFill>
                  <a:schemeClr val="bg1"/>
                </a:solidFill>
              </a:rPr>
              <a:t>21.626 pessoas</a:t>
            </a:r>
          </a:p>
        </p:txBody>
      </p:sp>
      <p:pic>
        <p:nvPicPr>
          <p:cNvPr id="32" name="Picture 31" descr="A close up of a device&#10;&#10;Description automatically generated">
            <a:extLst>
              <a:ext uri="{FF2B5EF4-FFF2-40B4-BE49-F238E27FC236}">
                <a16:creationId xmlns:a16="http://schemas.microsoft.com/office/drawing/2014/main" id="{3198B12B-3067-4C46-A9CD-21E0C9ECCA1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34" r="19876"/>
          <a:stretch/>
        </p:blipFill>
        <p:spPr>
          <a:xfrm>
            <a:off x="279098" y="2166887"/>
            <a:ext cx="3213584" cy="3147677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EE38F600-0C95-CD46-BC19-2B6D680F969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26" r="21416" b="6871"/>
          <a:stretch/>
        </p:blipFill>
        <p:spPr>
          <a:xfrm>
            <a:off x="7649156" y="2185437"/>
            <a:ext cx="3723075" cy="3110579"/>
          </a:xfrm>
          <a:prstGeom prst="rect">
            <a:avLst/>
          </a:prstGeom>
        </p:spPr>
      </p:pic>
      <p:sp>
        <p:nvSpPr>
          <p:cNvPr id="40" name="CaixaDeTexto 1">
            <a:extLst>
              <a:ext uri="{FF2B5EF4-FFF2-40B4-BE49-F238E27FC236}">
                <a16:creationId xmlns:a16="http://schemas.microsoft.com/office/drawing/2014/main" id="{A43BA76E-E487-794E-B7B2-C2BA8FA4587B}"/>
              </a:ext>
            </a:extLst>
          </p:cNvPr>
          <p:cNvSpPr txBox="1"/>
          <p:nvPr/>
        </p:nvSpPr>
        <p:spPr>
          <a:xfrm>
            <a:off x="961305" y="1561984"/>
            <a:ext cx="18682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rgbClr val="FF8200"/>
                </a:solidFill>
              </a:rPr>
              <a:t>Tendências</a:t>
            </a:r>
          </a:p>
        </p:txBody>
      </p:sp>
      <p:sp>
        <p:nvSpPr>
          <p:cNvPr id="42" name="CaixaDeTexto 1">
            <a:extLst>
              <a:ext uri="{FF2B5EF4-FFF2-40B4-BE49-F238E27FC236}">
                <a16:creationId xmlns:a16="http://schemas.microsoft.com/office/drawing/2014/main" id="{428257AE-349C-7540-A75A-E7AF4766AC2E}"/>
              </a:ext>
            </a:extLst>
          </p:cNvPr>
          <p:cNvSpPr txBox="1"/>
          <p:nvPr/>
        </p:nvSpPr>
        <p:spPr>
          <a:xfrm>
            <a:off x="8361655" y="1561984"/>
            <a:ext cx="26026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rgbClr val="FF8200"/>
                </a:solidFill>
              </a:rPr>
              <a:t>Perfil de compra</a:t>
            </a:r>
          </a:p>
        </p:txBody>
      </p:sp>
      <p:sp>
        <p:nvSpPr>
          <p:cNvPr id="43" name="CaixaDeTexto 1">
            <a:extLst>
              <a:ext uri="{FF2B5EF4-FFF2-40B4-BE49-F238E27FC236}">
                <a16:creationId xmlns:a16="http://schemas.microsoft.com/office/drawing/2014/main" id="{6061A790-F893-AC4B-8D71-F0418DA136F9}"/>
              </a:ext>
            </a:extLst>
          </p:cNvPr>
          <p:cNvSpPr txBox="1"/>
          <p:nvPr/>
        </p:nvSpPr>
        <p:spPr>
          <a:xfrm>
            <a:off x="3709377" y="5333114"/>
            <a:ext cx="185783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dirty="0" err="1">
                <a:solidFill>
                  <a:srgbClr val="FF8200"/>
                </a:solidFill>
              </a:rPr>
              <a:t>inter_D</a:t>
            </a:r>
            <a:endParaRPr lang="pt-BR" sz="1100" dirty="0">
              <a:solidFill>
                <a:srgbClr val="FF8200"/>
              </a:solidFill>
            </a:endParaRPr>
          </a:p>
          <a:p>
            <a:pPr algn="ctr"/>
            <a:r>
              <a:rPr lang="pt-BR" sz="1100" dirty="0" err="1">
                <a:solidFill>
                  <a:srgbClr val="FF8200"/>
                </a:solidFill>
              </a:rPr>
              <a:t>inter_P</a:t>
            </a:r>
            <a:endParaRPr lang="pt-BR" sz="1100" dirty="0">
              <a:solidFill>
                <a:srgbClr val="FF8200"/>
              </a:solidFill>
            </a:endParaRPr>
          </a:p>
          <a:p>
            <a:pPr algn="ctr"/>
            <a:r>
              <a:rPr lang="pt-BR" sz="1100" dirty="0" err="1">
                <a:solidFill>
                  <a:srgbClr val="FF8200"/>
                </a:solidFill>
              </a:rPr>
              <a:t>alpha_D</a:t>
            </a:r>
            <a:endParaRPr lang="pt-BR" sz="1100" dirty="0">
              <a:solidFill>
                <a:srgbClr val="FF8200"/>
              </a:solidFill>
            </a:endParaRPr>
          </a:p>
          <a:p>
            <a:pPr algn="ctr"/>
            <a:r>
              <a:rPr lang="pt-BR" sz="1100" dirty="0" err="1">
                <a:solidFill>
                  <a:srgbClr val="FF8200"/>
                </a:solidFill>
              </a:rPr>
              <a:t>alpha_P</a:t>
            </a:r>
            <a:endParaRPr lang="pt-BR" sz="1100" dirty="0">
              <a:solidFill>
                <a:srgbClr val="FF82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18607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nstacart logo">
            <a:extLst>
              <a:ext uri="{FF2B5EF4-FFF2-40B4-BE49-F238E27FC236}">
                <a16:creationId xmlns:a16="http://schemas.microsoft.com/office/drawing/2014/main" id="{AF0C5362-0B46-4970-9B37-2483EF513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462" y="117571"/>
            <a:ext cx="283845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In Grocery Delivery Apps Market, Instacart Continues to Experience ...">
            <a:extLst>
              <a:ext uri="{FF2B5EF4-FFF2-40B4-BE49-F238E27FC236}">
                <a16:creationId xmlns:a16="http://schemas.microsoft.com/office/drawing/2014/main" id="{CFA33DCC-AA39-4B26-8DC9-43544DCCF0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121"/>
          <a:stretch/>
        </p:blipFill>
        <p:spPr bwMode="auto">
          <a:xfrm>
            <a:off x="6162555" y="-9259"/>
            <a:ext cx="6029445" cy="84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In Grocery Delivery Apps Market, Instacart Continues to Experience ...">
            <a:extLst>
              <a:ext uri="{FF2B5EF4-FFF2-40B4-BE49-F238E27FC236}">
                <a16:creationId xmlns:a16="http://schemas.microsoft.com/office/drawing/2014/main" id="{3D754138-1B1D-4510-9DB3-C5AC8E9C4A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41" t="29549" b="42573"/>
          <a:stretch/>
        </p:blipFill>
        <p:spPr bwMode="auto">
          <a:xfrm>
            <a:off x="3620495" y="-9260"/>
            <a:ext cx="2795186" cy="84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5E998D19-87EE-4579-AA15-D2BE48837B5F}"/>
              </a:ext>
            </a:extLst>
          </p:cNvPr>
          <p:cNvSpPr/>
          <p:nvPr/>
        </p:nvSpPr>
        <p:spPr>
          <a:xfrm>
            <a:off x="0" y="815901"/>
            <a:ext cx="12192000" cy="72000"/>
          </a:xfrm>
          <a:prstGeom prst="rect">
            <a:avLst/>
          </a:prstGeom>
          <a:solidFill>
            <a:srgbClr val="FF8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335047C1-844C-4177-A2FF-C95724B14EBD}"/>
              </a:ext>
            </a:extLst>
          </p:cNvPr>
          <p:cNvSpPr/>
          <p:nvPr/>
        </p:nvSpPr>
        <p:spPr>
          <a:xfrm>
            <a:off x="0" y="867288"/>
            <a:ext cx="12192000" cy="108000"/>
          </a:xfrm>
          <a:prstGeom prst="rect">
            <a:avLst/>
          </a:prstGeom>
          <a:solidFill>
            <a:srgbClr val="43B0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3" name="CaixaDeTexto 72">
            <a:extLst>
              <a:ext uri="{FF2B5EF4-FFF2-40B4-BE49-F238E27FC236}">
                <a16:creationId xmlns:a16="http://schemas.microsoft.com/office/drawing/2014/main" id="{87653FBF-8B47-48E3-A497-68F5FC03E5E7}"/>
              </a:ext>
            </a:extLst>
          </p:cNvPr>
          <p:cNvSpPr txBox="1"/>
          <p:nvPr/>
        </p:nvSpPr>
        <p:spPr>
          <a:xfrm>
            <a:off x="92689" y="1009628"/>
            <a:ext cx="52761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>
                <a:solidFill>
                  <a:srgbClr val="43B02A"/>
                </a:solidFill>
              </a:rPr>
              <a:t>Mas afinal... quem é essa </a:t>
            </a:r>
            <a:r>
              <a:rPr lang="pt-BR" sz="2800" i="1" dirty="0">
                <a:solidFill>
                  <a:srgbClr val="43B02A"/>
                </a:solidFill>
              </a:rPr>
              <a:t>Persona</a:t>
            </a:r>
            <a:r>
              <a:rPr lang="pt-BR" sz="2800" dirty="0">
                <a:solidFill>
                  <a:srgbClr val="43B02A"/>
                </a:solidFill>
              </a:rPr>
              <a:t>?</a:t>
            </a:r>
          </a:p>
        </p:txBody>
      </p:sp>
      <p:sp>
        <p:nvSpPr>
          <p:cNvPr id="74" name="CaixaDeTexto 73">
            <a:extLst>
              <a:ext uri="{FF2B5EF4-FFF2-40B4-BE49-F238E27FC236}">
                <a16:creationId xmlns:a16="http://schemas.microsoft.com/office/drawing/2014/main" id="{0558B696-1458-463C-AD3C-55CEF9264DC5}"/>
              </a:ext>
            </a:extLst>
          </p:cNvPr>
          <p:cNvSpPr txBox="1"/>
          <p:nvPr/>
        </p:nvSpPr>
        <p:spPr>
          <a:xfrm>
            <a:off x="92689" y="1481188"/>
            <a:ext cx="18186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>
                <a:solidFill>
                  <a:srgbClr val="FF8200"/>
                </a:solidFill>
              </a:rPr>
              <a:t>A Rafaela...</a:t>
            </a:r>
          </a:p>
        </p:txBody>
      </p:sp>
      <p:sp>
        <p:nvSpPr>
          <p:cNvPr id="83" name="CaixaDeTexto 82">
            <a:extLst>
              <a:ext uri="{FF2B5EF4-FFF2-40B4-BE49-F238E27FC236}">
                <a16:creationId xmlns:a16="http://schemas.microsoft.com/office/drawing/2014/main" id="{1FAD6443-1745-4B4E-89E7-C8EDF142E97B}"/>
              </a:ext>
            </a:extLst>
          </p:cNvPr>
          <p:cNvSpPr txBox="1"/>
          <p:nvPr/>
        </p:nvSpPr>
        <p:spPr>
          <a:xfrm>
            <a:off x="6773486" y="5671725"/>
            <a:ext cx="5209126" cy="830997"/>
          </a:xfrm>
          <a:prstGeom prst="rect">
            <a:avLst/>
          </a:prstGeom>
          <a:solidFill>
            <a:srgbClr val="FF8200"/>
          </a:solidFill>
        </p:spPr>
        <p:txBody>
          <a:bodyPr wrap="square" rtlCol="0">
            <a:spAutoFit/>
          </a:bodyPr>
          <a:lstStyle/>
          <a:p>
            <a:pPr algn="just"/>
            <a:r>
              <a:rPr lang="pt-BR" sz="1600" b="1" dirty="0">
                <a:solidFill>
                  <a:schemeClr val="bg1"/>
                </a:solidFill>
              </a:rPr>
              <a:t>Conhecendo os hábitos e necessidades dessa pessoa, como podemos gerar valor para a Rafaela e para o </a:t>
            </a:r>
            <a:r>
              <a:rPr lang="pt-BR" sz="1600" b="1" dirty="0" err="1">
                <a:solidFill>
                  <a:schemeClr val="bg1"/>
                </a:solidFill>
              </a:rPr>
              <a:t>Instacart</a:t>
            </a:r>
            <a:r>
              <a:rPr lang="pt-BR" sz="1600" b="1" dirty="0">
                <a:solidFill>
                  <a:schemeClr val="bg1"/>
                </a:solidFill>
              </a:rPr>
              <a:t>, gerando uma relação de benefícios para ambos?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5368E5CA-8E19-41C3-BDF1-4F5A5089C13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212" t="34639" r="58447" b="37267"/>
          <a:stretch/>
        </p:blipFill>
        <p:spPr>
          <a:xfrm>
            <a:off x="92689" y="2049999"/>
            <a:ext cx="2358079" cy="1926670"/>
          </a:xfrm>
          <a:prstGeom prst="rect">
            <a:avLst/>
          </a:prstGeom>
        </p:spPr>
      </p:pic>
      <p:sp>
        <p:nvSpPr>
          <p:cNvPr id="29" name="CaixaDeTexto 1">
            <a:extLst>
              <a:ext uri="{FF2B5EF4-FFF2-40B4-BE49-F238E27FC236}">
                <a16:creationId xmlns:a16="http://schemas.microsoft.com/office/drawing/2014/main" id="{5C3F0F03-5D19-FF48-B24D-7F7753D321EF}"/>
              </a:ext>
            </a:extLst>
          </p:cNvPr>
          <p:cNvSpPr txBox="1"/>
          <p:nvPr/>
        </p:nvSpPr>
        <p:spPr>
          <a:xfrm>
            <a:off x="3057497" y="1892903"/>
            <a:ext cx="32729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rgbClr val="FF8200"/>
                </a:solidFill>
              </a:rPr>
              <a:t>Perfil de recorrência</a:t>
            </a:r>
          </a:p>
        </p:txBody>
      </p:sp>
      <p:sp>
        <p:nvSpPr>
          <p:cNvPr id="31" name="CaixaDeTexto 1">
            <a:extLst>
              <a:ext uri="{FF2B5EF4-FFF2-40B4-BE49-F238E27FC236}">
                <a16:creationId xmlns:a16="http://schemas.microsoft.com/office/drawing/2014/main" id="{CC13F952-7731-8343-B5C1-A01D18EF5E70}"/>
              </a:ext>
            </a:extLst>
          </p:cNvPr>
          <p:cNvSpPr txBox="1"/>
          <p:nvPr/>
        </p:nvSpPr>
        <p:spPr>
          <a:xfrm>
            <a:off x="8484876" y="1892903"/>
            <a:ext cx="26999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rgbClr val="FF8200"/>
                </a:solidFill>
              </a:rPr>
              <a:t>Perfil de produto</a:t>
            </a:r>
          </a:p>
        </p:txBody>
      </p:sp>
      <p:sp>
        <p:nvSpPr>
          <p:cNvPr id="35" name="CaixaDeTexto 1">
            <a:extLst>
              <a:ext uri="{FF2B5EF4-FFF2-40B4-BE49-F238E27FC236}">
                <a16:creationId xmlns:a16="http://schemas.microsoft.com/office/drawing/2014/main" id="{FBF71859-FBB7-474D-BFA2-499CD58F81FA}"/>
              </a:ext>
            </a:extLst>
          </p:cNvPr>
          <p:cNvSpPr txBox="1"/>
          <p:nvPr/>
        </p:nvSpPr>
        <p:spPr>
          <a:xfrm>
            <a:off x="209388" y="6049653"/>
            <a:ext cx="2444351" cy="578882"/>
          </a:xfrm>
          <a:prstGeom prst="roundRect">
            <a:avLst/>
          </a:prstGeom>
          <a:solidFill>
            <a:srgbClr val="FF8200"/>
          </a:solidFill>
          <a:ln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2800" b="1" dirty="0" err="1">
                <a:solidFill>
                  <a:schemeClr val="bg1"/>
                </a:solidFill>
              </a:rPr>
              <a:t>R</a:t>
            </a:r>
            <a:r>
              <a:rPr lang="pt-BR" sz="2800" b="1" dirty="0">
                <a:solidFill>
                  <a:schemeClr val="bg1"/>
                </a:solidFill>
              </a:rPr>
              <a:t>$ 10 Bilhões</a:t>
            </a:r>
          </a:p>
        </p:txBody>
      </p:sp>
      <p:sp>
        <p:nvSpPr>
          <p:cNvPr id="37" name="CaixaDeTexto 1">
            <a:extLst>
              <a:ext uri="{FF2B5EF4-FFF2-40B4-BE49-F238E27FC236}">
                <a16:creationId xmlns:a16="http://schemas.microsoft.com/office/drawing/2014/main" id="{9263CD00-89DB-5C40-B685-8B53CD3B1D34}"/>
              </a:ext>
            </a:extLst>
          </p:cNvPr>
          <p:cNvSpPr txBox="1"/>
          <p:nvPr/>
        </p:nvSpPr>
        <p:spPr>
          <a:xfrm>
            <a:off x="372585" y="4186048"/>
            <a:ext cx="18578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rgbClr val="FF8200"/>
                </a:solidFill>
              </a:rPr>
              <a:t>2 milhões de pessoas</a:t>
            </a:r>
          </a:p>
        </p:txBody>
      </p:sp>
      <p:sp>
        <p:nvSpPr>
          <p:cNvPr id="40" name="CaixaDeTexto 1">
            <a:extLst>
              <a:ext uri="{FF2B5EF4-FFF2-40B4-BE49-F238E27FC236}">
                <a16:creationId xmlns:a16="http://schemas.microsoft.com/office/drawing/2014/main" id="{74127317-4CA3-8E47-935A-65A89CDBA09B}"/>
              </a:ext>
            </a:extLst>
          </p:cNvPr>
          <p:cNvSpPr txBox="1"/>
          <p:nvPr/>
        </p:nvSpPr>
        <p:spPr>
          <a:xfrm>
            <a:off x="359236" y="5069040"/>
            <a:ext cx="18578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 err="1">
                <a:solidFill>
                  <a:srgbClr val="FF8200"/>
                </a:solidFill>
              </a:rPr>
              <a:t>R</a:t>
            </a:r>
            <a:r>
              <a:rPr lang="pt-BR" sz="2400" dirty="0">
                <a:solidFill>
                  <a:srgbClr val="FF8200"/>
                </a:solidFill>
              </a:rPr>
              <a:t>$ 5.000 </a:t>
            </a:r>
          </a:p>
          <a:p>
            <a:pPr algn="ctr"/>
            <a:r>
              <a:rPr lang="pt-BR" sz="2400" dirty="0">
                <a:solidFill>
                  <a:srgbClr val="FF8200"/>
                </a:solidFill>
              </a:rPr>
              <a:t>por ano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041F2228-07DD-E449-968E-66E2C91B55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05367" y="2508031"/>
            <a:ext cx="3272965" cy="2937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217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7" grpId="0"/>
      <p:bldP spid="4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nstacart logo">
            <a:extLst>
              <a:ext uri="{FF2B5EF4-FFF2-40B4-BE49-F238E27FC236}">
                <a16:creationId xmlns:a16="http://schemas.microsoft.com/office/drawing/2014/main" id="{AF0C5362-0B46-4970-9B37-2483EF513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462" y="117571"/>
            <a:ext cx="283845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In Grocery Delivery Apps Market, Instacart Continues to Experience ...">
            <a:extLst>
              <a:ext uri="{FF2B5EF4-FFF2-40B4-BE49-F238E27FC236}">
                <a16:creationId xmlns:a16="http://schemas.microsoft.com/office/drawing/2014/main" id="{CFA33DCC-AA39-4B26-8DC9-43544DCCF0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121"/>
          <a:stretch/>
        </p:blipFill>
        <p:spPr bwMode="auto">
          <a:xfrm>
            <a:off x="6162555" y="-9259"/>
            <a:ext cx="6029445" cy="84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In Grocery Delivery Apps Market, Instacart Continues to Experience ...">
            <a:extLst>
              <a:ext uri="{FF2B5EF4-FFF2-40B4-BE49-F238E27FC236}">
                <a16:creationId xmlns:a16="http://schemas.microsoft.com/office/drawing/2014/main" id="{3D754138-1B1D-4510-9DB3-C5AC8E9C4A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41" t="29549" b="42573"/>
          <a:stretch/>
        </p:blipFill>
        <p:spPr bwMode="auto">
          <a:xfrm>
            <a:off x="3620495" y="-9260"/>
            <a:ext cx="2795186" cy="84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5E998D19-87EE-4579-AA15-D2BE48837B5F}"/>
              </a:ext>
            </a:extLst>
          </p:cNvPr>
          <p:cNvSpPr/>
          <p:nvPr/>
        </p:nvSpPr>
        <p:spPr>
          <a:xfrm>
            <a:off x="0" y="815901"/>
            <a:ext cx="12192000" cy="72000"/>
          </a:xfrm>
          <a:prstGeom prst="rect">
            <a:avLst/>
          </a:prstGeom>
          <a:solidFill>
            <a:srgbClr val="FF8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335047C1-844C-4177-A2FF-C95724B14EBD}"/>
              </a:ext>
            </a:extLst>
          </p:cNvPr>
          <p:cNvSpPr/>
          <p:nvPr/>
        </p:nvSpPr>
        <p:spPr>
          <a:xfrm>
            <a:off x="0" y="867288"/>
            <a:ext cx="12192000" cy="108000"/>
          </a:xfrm>
          <a:prstGeom prst="rect">
            <a:avLst/>
          </a:prstGeom>
          <a:solidFill>
            <a:srgbClr val="43B0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3" name="CaixaDeTexto 72">
            <a:extLst>
              <a:ext uri="{FF2B5EF4-FFF2-40B4-BE49-F238E27FC236}">
                <a16:creationId xmlns:a16="http://schemas.microsoft.com/office/drawing/2014/main" id="{87653FBF-8B47-48E3-A497-68F5FC03E5E7}"/>
              </a:ext>
            </a:extLst>
          </p:cNvPr>
          <p:cNvSpPr txBox="1"/>
          <p:nvPr/>
        </p:nvSpPr>
        <p:spPr>
          <a:xfrm>
            <a:off x="92689" y="1009628"/>
            <a:ext cx="25070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 err="1">
                <a:solidFill>
                  <a:srgbClr val="43B02A"/>
                </a:solidFill>
              </a:rPr>
              <a:t>Job</a:t>
            </a:r>
            <a:r>
              <a:rPr lang="pt-BR" sz="2800" dirty="0">
                <a:solidFill>
                  <a:srgbClr val="43B02A"/>
                </a:solidFill>
              </a:rPr>
              <a:t> </a:t>
            </a:r>
            <a:r>
              <a:rPr lang="pt-BR" sz="2800" dirty="0" err="1">
                <a:solidFill>
                  <a:srgbClr val="43B02A"/>
                </a:solidFill>
              </a:rPr>
              <a:t>to</a:t>
            </a:r>
            <a:r>
              <a:rPr lang="pt-BR" sz="2800" dirty="0">
                <a:solidFill>
                  <a:srgbClr val="43B02A"/>
                </a:solidFill>
              </a:rPr>
              <a:t> </a:t>
            </a:r>
            <a:r>
              <a:rPr lang="pt-BR" sz="2800" dirty="0" err="1">
                <a:solidFill>
                  <a:srgbClr val="43B02A"/>
                </a:solidFill>
              </a:rPr>
              <a:t>be</a:t>
            </a:r>
            <a:r>
              <a:rPr lang="pt-BR" sz="2800" dirty="0">
                <a:solidFill>
                  <a:srgbClr val="43B02A"/>
                </a:solidFill>
              </a:rPr>
              <a:t> </a:t>
            </a:r>
            <a:r>
              <a:rPr lang="pt-BR" sz="2800" dirty="0" err="1">
                <a:solidFill>
                  <a:srgbClr val="43B02A"/>
                </a:solidFill>
              </a:rPr>
              <a:t>done</a:t>
            </a:r>
            <a:r>
              <a:rPr lang="pt-BR" sz="2800" dirty="0">
                <a:solidFill>
                  <a:srgbClr val="43B02A"/>
                </a:solidFill>
              </a:rPr>
              <a:t>?</a:t>
            </a:r>
          </a:p>
        </p:txBody>
      </p:sp>
      <p:sp>
        <p:nvSpPr>
          <p:cNvPr id="74" name="CaixaDeTexto 73">
            <a:extLst>
              <a:ext uri="{FF2B5EF4-FFF2-40B4-BE49-F238E27FC236}">
                <a16:creationId xmlns:a16="http://schemas.microsoft.com/office/drawing/2014/main" id="{0558B696-1458-463C-AD3C-55CEF9264DC5}"/>
              </a:ext>
            </a:extLst>
          </p:cNvPr>
          <p:cNvSpPr txBox="1"/>
          <p:nvPr/>
        </p:nvSpPr>
        <p:spPr>
          <a:xfrm>
            <a:off x="92689" y="1481188"/>
            <a:ext cx="117144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>
                <a:solidFill>
                  <a:srgbClr val="FF8200"/>
                </a:solidFill>
              </a:rPr>
              <a:t>Queremos uma relação rentável e recorrente gerando benefícios para a Rafaela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9521F396-1B70-4B4B-A9FF-B88E1B1C18B8}"/>
              </a:ext>
            </a:extLst>
          </p:cNvPr>
          <p:cNvSpPr txBox="1"/>
          <p:nvPr/>
        </p:nvSpPr>
        <p:spPr>
          <a:xfrm>
            <a:off x="2599786" y="2191602"/>
            <a:ext cx="668528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rgbClr val="FF8200"/>
                </a:solidFill>
              </a:rPr>
              <a:t>Aumentar a rentabilidade para empresa através do maior aumento no volume de compras recorrentes evitando </a:t>
            </a:r>
            <a:r>
              <a:rPr lang="pt-BR" sz="2800" i="1" dirty="0" err="1">
                <a:solidFill>
                  <a:srgbClr val="FF8200"/>
                </a:solidFill>
              </a:rPr>
              <a:t>churn</a:t>
            </a:r>
            <a:r>
              <a:rPr lang="pt-BR" sz="2800" dirty="0">
                <a:solidFill>
                  <a:srgbClr val="FF8200"/>
                </a:solidFill>
              </a:rPr>
              <a:t>.</a:t>
            </a:r>
          </a:p>
        </p:txBody>
      </p:sp>
      <p:sp>
        <p:nvSpPr>
          <p:cNvPr id="10" name="CaixaDeTexto 8">
            <a:extLst>
              <a:ext uri="{FF2B5EF4-FFF2-40B4-BE49-F238E27FC236}">
                <a16:creationId xmlns:a16="http://schemas.microsoft.com/office/drawing/2014/main" id="{EF1ACA7E-40C8-A843-808C-F8353312DE5F}"/>
              </a:ext>
            </a:extLst>
          </p:cNvPr>
          <p:cNvSpPr txBox="1"/>
          <p:nvPr/>
        </p:nvSpPr>
        <p:spPr>
          <a:xfrm>
            <a:off x="2304171" y="4605717"/>
            <a:ext cx="613644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>
                <a:solidFill>
                  <a:srgbClr val="FF8200"/>
                </a:solidFill>
              </a:rPr>
              <a:t>Ter as coisas do lar na hora que quer, otimizar seu tempo, comer bem</a:t>
            </a:r>
          </a:p>
        </p:txBody>
      </p:sp>
    </p:spTree>
    <p:extLst>
      <p:ext uri="{BB962C8B-B14F-4D97-AF65-F5344CB8AC3E}">
        <p14:creationId xmlns:p14="http://schemas.microsoft.com/office/powerpoint/2010/main" val="37426280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Retângulo 85">
            <a:extLst>
              <a:ext uri="{FF2B5EF4-FFF2-40B4-BE49-F238E27FC236}">
                <a16:creationId xmlns:a16="http://schemas.microsoft.com/office/drawing/2014/main" id="{68A29F05-ADB7-42F5-92CE-807A6866477D}"/>
              </a:ext>
            </a:extLst>
          </p:cNvPr>
          <p:cNvSpPr/>
          <p:nvPr/>
        </p:nvSpPr>
        <p:spPr>
          <a:xfrm>
            <a:off x="8531287" y="5323802"/>
            <a:ext cx="448291" cy="396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3" name="Retângulo 52">
            <a:extLst>
              <a:ext uri="{FF2B5EF4-FFF2-40B4-BE49-F238E27FC236}">
                <a16:creationId xmlns:a16="http://schemas.microsoft.com/office/drawing/2014/main" id="{46668745-D266-4470-8D14-7D6CA60DB791}"/>
              </a:ext>
            </a:extLst>
          </p:cNvPr>
          <p:cNvSpPr/>
          <p:nvPr/>
        </p:nvSpPr>
        <p:spPr>
          <a:xfrm>
            <a:off x="8531287" y="2412378"/>
            <a:ext cx="448291" cy="396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7" name="Retângulo 76">
            <a:extLst>
              <a:ext uri="{FF2B5EF4-FFF2-40B4-BE49-F238E27FC236}">
                <a16:creationId xmlns:a16="http://schemas.microsoft.com/office/drawing/2014/main" id="{01EAA556-517E-4B57-B61A-21A0FBC31ADE}"/>
              </a:ext>
            </a:extLst>
          </p:cNvPr>
          <p:cNvSpPr/>
          <p:nvPr/>
        </p:nvSpPr>
        <p:spPr>
          <a:xfrm>
            <a:off x="6328887" y="5338387"/>
            <a:ext cx="746140" cy="396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8" name="Retângulo 77">
            <a:extLst>
              <a:ext uri="{FF2B5EF4-FFF2-40B4-BE49-F238E27FC236}">
                <a16:creationId xmlns:a16="http://schemas.microsoft.com/office/drawing/2014/main" id="{658C0E45-4A3E-40D8-869A-DDA816DAB818}"/>
              </a:ext>
            </a:extLst>
          </p:cNvPr>
          <p:cNvSpPr/>
          <p:nvPr/>
        </p:nvSpPr>
        <p:spPr>
          <a:xfrm>
            <a:off x="10413457" y="5338387"/>
            <a:ext cx="746140" cy="396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9" name="Retângulo 78">
            <a:extLst>
              <a:ext uri="{FF2B5EF4-FFF2-40B4-BE49-F238E27FC236}">
                <a16:creationId xmlns:a16="http://schemas.microsoft.com/office/drawing/2014/main" id="{06FD9A67-CF4A-44DC-ADCA-124FB80756F0}"/>
              </a:ext>
            </a:extLst>
          </p:cNvPr>
          <p:cNvSpPr/>
          <p:nvPr/>
        </p:nvSpPr>
        <p:spPr>
          <a:xfrm>
            <a:off x="10413457" y="2438981"/>
            <a:ext cx="746140" cy="396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0" name="Retângulo 79">
            <a:extLst>
              <a:ext uri="{FF2B5EF4-FFF2-40B4-BE49-F238E27FC236}">
                <a16:creationId xmlns:a16="http://schemas.microsoft.com/office/drawing/2014/main" id="{17425558-8432-4551-834B-848E6FBBEC1F}"/>
              </a:ext>
            </a:extLst>
          </p:cNvPr>
          <p:cNvSpPr/>
          <p:nvPr/>
        </p:nvSpPr>
        <p:spPr>
          <a:xfrm>
            <a:off x="8382362" y="4311440"/>
            <a:ext cx="746140" cy="396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1" name="Retângulo 80">
            <a:extLst>
              <a:ext uri="{FF2B5EF4-FFF2-40B4-BE49-F238E27FC236}">
                <a16:creationId xmlns:a16="http://schemas.microsoft.com/office/drawing/2014/main" id="{88B10703-D32C-4010-84D7-7061645C2EEA}"/>
              </a:ext>
            </a:extLst>
          </p:cNvPr>
          <p:cNvSpPr/>
          <p:nvPr/>
        </p:nvSpPr>
        <p:spPr>
          <a:xfrm>
            <a:off x="6197957" y="2432998"/>
            <a:ext cx="1008000" cy="396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2" name="Retângulo 81">
            <a:extLst>
              <a:ext uri="{FF2B5EF4-FFF2-40B4-BE49-F238E27FC236}">
                <a16:creationId xmlns:a16="http://schemas.microsoft.com/office/drawing/2014/main" id="{A155BAC7-C8C6-4A3D-A5E3-48CD785F68A9}"/>
              </a:ext>
            </a:extLst>
          </p:cNvPr>
          <p:cNvSpPr/>
          <p:nvPr/>
        </p:nvSpPr>
        <p:spPr>
          <a:xfrm>
            <a:off x="10562382" y="4311440"/>
            <a:ext cx="448291" cy="396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8" name="Retângulo 67">
            <a:extLst>
              <a:ext uri="{FF2B5EF4-FFF2-40B4-BE49-F238E27FC236}">
                <a16:creationId xmlns:a16="http://schemas.microsoft.com/office/drawing/2014/main" id="{6F3F5427-6D26-4FB1-B770-B564BC17F20A}"/>
              </a:ext>
            </a:extLst>
          </p:cNvPr>
          <p:cNvSpPr/>
          <p:nvPr/>
        </p:nvSpPr>
        <p:spPr>
          <a:xfrm>
            <a:off x="6477812" y="4311440"/>
            <a:ext cx="448291" cy="396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5" name="Retângulo 64">
            <a:extLst>
              <a:ext uri="{FF2B5EF4-FFF2-40B4-BE49-F238E27FC236}">
                <a16:creationId xmlns:a16="http://schemas.microsoft.com/office/drawing/2014/main" id="{9727B41D-CF83-4220-89A4-ECDB97144038}"/>
              </a:ext>
            </a:extLst>
          </p:cNvPr>
          <p:cNvSpPr/>
          <p:nvPr/>
        </p:nvSpPr>
        <p:spPr>
          <a:xfrm>
            <a:off x="6477812" y="3262739"/>
            <a:ext cx="448291" cy="396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4" name="Retângulo 63">
            <a:extLst>
              <a:ext uri="{FF2B5EF4-FFF2-40B4-BE49-F238E27FC236}">
                <a16:creationId xmlns:a16="http://schemas.microsoft.com/office/drawing/2014/main" id="{1D1A9874-6A28-424C-994A-1DAD107F8752}"/>
              </a:ext>
            </a:extLst>
          </p:cNvPr>
          <p:cNvSpPr/>
          <p:nvPr/>
        </p:nvSpPr>
        <p:spPr>
          <a:xfrm>
            <a:off x="10282527" y="3262739"/>
            <a:ext cx="1008000" cy="396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1" name="Retângulo 50">
            <a:extLst>
              <a:ext uri="{FF2B5EF4-FFF2-40B4-BE49-F238E27FC236}">
                <a16:creationId xmlns:a16="http://schemas.microsoft.com/office/drawing/2014/main" id="{EE88E335-3A88-4CCE-BEFA-AA6A7DFC2221}"/>
              </a:ext>
            </a:extLst>
          </p:cNvPr>
          <p:cNvSpPr/>
          <p:nvPr/>
        </p:nvSpPr>
        <p:spPr>
          <a:xfrm>
            <a:off x="8251432" y="3262739"/>
            <a:ext cx="1008000" cy="396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26" name="Picture 2" descr="Instacart logo">
            <a:extLst>
              <a:ext uri="{FF2B5EF4-FFF2-40B4-BE49-F238E27FC236}">
                <a16:creationId xmlns:a16="http://schemas.microsoft.com/office/drawing/2014/main" id="{AF0C5362-0B46-4970-9B37-2483EF513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462" y="117571"/>
            <a:ext cx="283845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In Grocery Delivery Apps Market, Instacart Continues to Experience ...">
            <a:extLst>
              <a:ext uri="{FF2B5EF4-FFF2-40B4-BE49-F238E27FC236}">
                <a16:creationId xmlns:a16="http://schemas.microsoft.com/office/drawing/2014/main" id="{CFA33DCC-AA39-4B26-8DC9-43544DCCF0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121"/>
          <a:stretch/>
        </p:blipFill>
        <p:spPr bwMode="auto">
          <a:xfrm>
            <a:off x="6162555" y="-9259"/>
            <a:ext cx="6029445" cy="84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In Grocery Delivery Apps Market, Instacart Continues to Experience ...">
            <a:extLst>
              <a:ext uri="{FF2B5EF4-FFF2-40B4-BE49-F238E27FC236}">
                <a16:creationId xmlns:a16="http://schemas.microsoft.com/office/drawing/2014/main" id="{3D754138-1B1D-4510-9DB3-C5AC8E9C4A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41" t="29549" b="42573"/>
          <a:stretch/>
        </p:blipFill>
        <p:spPr bwMode="auto">
          <a:xfrm>
            <a:off x="3620495" y="-9260"/>
            <a:ext cx="2795186" cy="84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5E998D19-87EE-4579-AA15-D2BE48837B5F}"/>
              </a:ext>
            </a:extLst>
          </p:cNvPr>
          <p:cNvSpPr/>
          <p:nvPr/>
        </p:nvSpPr>
        <p:spPr>
          <a:xfrm>
            <a:off x="0" y="815901"/>
            <a:ext cx="12192000" cy="72000"/>
          </a:xfrm>
          <a:prstGeom prst="rect">
            <a:avLst/>
          </a:prstGeom>
          <a:solidFill>
            <a:srgbClr val="FF8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335047C1-844C-4177-A2FF-C95724B14EBD}"/>
              </a:ext>
            </a:extLst>
          </p:cNvPr>
          <p:cNvSpPr/>
          <p:nvPr/>
        </p:nvSpPr>
        <p:spPr>
          <a:xfrm>
            <a:off x="0" y="867288"/>
            <a:ext cx="12192000" cy="108000"/>
          </a:xfrm>
          <a:prstGeom prst="rect">
            <a:avLst/>
          </a:prstGeom>
          <a:solidFill>
            <a:srgbClr val="43B0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3" name="CaixaDeTexto 72">
            <a:extLst>
              <a:ext uri="{FF2B5EF4-FFF2-40B4-BE49-F238E27FC236}">
                <a16:creationId xmlns:a16="http://schemas.microsoft.com/office/drawing/2014/main" id="{87653FBF-8B47-48E3-A497-68F5FC03E5E7}"/>
              </a:ext>
            </a:extLst>
          </p:cNvPr>
          <p:cNvSpPr txBox="1"/>
          <p:nvPr/>
        </p:nvSpPr>
        <p:spPr>
          <a:xfrm>
            <a:off x="92689" y="1009628"/>
            <a:ext cx="32987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>
                <a:solidFill>
                  <a:srgbClr val="43B02A"/>
                </a:solidFill>
              </a:rPr>
              <a:t>Propostas de negócio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D885879A-A92C-48C3-8691-30A70F467F56}"/>
              </a:ext>
            </a:extLst>
          </p:cNvPr>
          <p:cNvSpPr txBox="1"/>
          <p:nvPr/>
        </p:nvSpPr>
        <p:spPr>
          <a:xfrm>
            <a:off x="92689" y="1481188"/>
            <a:ext cx="5405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>
                <a:solidFill>
                  <a:srgbClr val="FF8200"/>
                </a:solidFill>
              </a:rPr>
              <a:t>... 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5A5D6AEE-7ACA-46DE-8C5A-614D2CDFE31A}"/>
              </a:ext>
            </a:extLst>
          </p:cNvPr>
          <p:cNvSpPr txBox="1"/>
          <p:nvPr/>
        </p:nvSpPr>
        <p:spPr>
          <a:xfrm>
            <a:off x="1563534" y="6241529"/>
            <a:ext cx="97430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/>
              <a:t>... a seguir será apresentado um protótipo de uma das soluções 100% desenvolvido com conhecimento de Ciência de Dados!</a:t>
            </a:r>
          </a:p>
          <a:p>
            <a:endParaRPr lang="pt-BR" sz="1400" dirty="0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2BDB30B2-B75E-4B9A-A383-B9BBADB79408}"/>
              </a:ext>
            </a:extLst>
          </p:cNvPr>
          <p:cNvSpPr txBox="1"/>
          <p:nvPr/>
        </p:nvSpPr>
        <p:spPr>
          <a:xfrm>
            <a:off x="1084691" y="2459031"/>
            <a:ext cx="47310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/>
              <a:t>Atração de Novos Clientes </a:t>
            </a:r>
            <a:r>
              <a:rPr lang="pt-BR" sz="1400" b="1" i="1" dirty="0" err="1">
                <a:solidFill>
                  <a:srgbClr val="42B249"/>
                </a:solidFill>
              </a:rPr>
              <a:t>Member-get-member</a:t>
            </a:r>
            <a:endParaRPr lang="pt-BR" sz="1400" b="1" dirty="0">
              <a:solidFill>
                <a:srgbClr val="42B249"/>
              </a:solidFill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5158A84F-93E4-47BB-AC9A-0E74C5239CA0}"/>
              </a:ext>
            </a:extLst>
          </p:cNvPr>
          <p:cNvSpPr txBox="1"/>
          <p:nvPr/>
        </p:nvSpPr>
        <p:spPr>
          <a:xfrm>
            <a:off x="5815714" y="1575852"/>
            <a:ext cx="17539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b="1" dirty="0"/>
              <a:t>Esforço de</a:t>
            </a:r>
          </a:p>
          <a:p>
            <a:pPr algn="ctr"/>
            <a:r>
              <a:rPr lang="pt-BR" sz="1400" b="1" dirty="0"/>
              <a:t>Desenvolvimento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0E8A127F-DA74-4F73-A3FC-B720FC1735BF}"/>
              </a:ext>
            </a:extLst>
          </p:cNvPr>
          <p:cNvSpPr txBox="1"/>
          <p:nvPr/>
        </p:nvSpPr>
        <p:spPr>
          <a:xfrm>
            <a:off x="7869839" y="1791295"/>
            <a:ext cx="17539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b="1" dirty="0"/>
              <a:t>Ganho Financeiro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4DF4E860-2B36-463C-9445-4AB96ABBB155}"/>
              </a:ext>
            </a:extLst>
          </p:cNvPr>
          <p:cNvSpPr txBox="1"/>
          <p:nvPr/>
        </p:nvSpPr>
        <p:spPr>
          <a:xfrm>
            <a:off x="9923964" y="1791295"/>
            <a:ext cx="17539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b="1" dirty="0"/>
              <a:t>NPS</a:t>
            </a:r>
          </a:p>
        </p:txBody>
      </p:sp>
      <p:pic>
        <p:nvPicPr>
          <p:cNvPr id="5" name="Picture 2" descr="Instacart: Shop groceries &amp; get same-day delivery – Apps no Google Play">
            <a:extLst>
              <a:ext uri="{FF2B5EF4-FFF2-40B4-BE49-F238E27FC236}">
                <a16:creationId xmlns:a16="http://schemas.microsoft.com/office/drawing/2014/main" id="{0318F688-23BA-497A-AE42-B1350715DA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037" y="2403522"/>
            <a:ext cx="417873" cy="417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Instacart: Shop groceries &amp; get same-day delivery – Apps no Google Play">
            <a:extLst>
              <a:ext uri="{FF2B5EF4-FFF2-40B4-BE49-F238E27FC236}">
                <a16:creationId xmlns:a16="http://schemas.microsoft.com/office/drawing/2014/main" id="{01FEAA60-F3A7-4210-BD7F-0F0A0EBF77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037" y="3302213"/>
            <a:ext cx="417873" cy="417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Instacart: Shop groceries &amp; get same-day delivery – Apps no Google Play">
            <a:extLst>
              <a:ext uri="{FF2B5EF4-FFF2-40B4-BE49-F238E27FC236}">
                <a16:creationId xmlns:a16="http://schemas.microsoft.com/office/drawing/2014/main" id="{DC47DCB9-7C7A-4293-9903-37327BE533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037" y="4363204"/>
            <a:ext cx="417873" cy="417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Instacart: Shop groceries &amp; get same-day delivery – Apps no Google Play">
            <a:extLst>
              <a:ext uri="{FF2B5EF4-FFF2-40B4-BE49-F238E27FC236}">
                <a16:creationId xmlns:a16="http://schemas.microsoft.com/office/drawing/2014/main" id="{2150C3DF-195C-4F56-B3BE-C4E6734D2E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037" y="5300361"/>
            <a:ext cx="417873" cy="417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CaixaDeTexto 19">
            <a:extLst>
              <a:ext uri="{FF2B5EF4-FFF2-40B4-BE49-F238E27FC236}">
                <a16:creationId xmlns:a16="http://schemas.microsoft.com/office/drawing/2014/main" id="{4592E420-A63D-48C4-8ECA-23648FD19E6C}"/>
              </a:ext>
            </a:extLst>
          </p:cNvPr>
          <p:cNvSpPr txBox="1"/>
          <p:nvPr/>
        </p:nvSpPr>
        <p:spPr>
          <a:xfrm>
            <a:off x="1084691" y="3139906"/>
            <a:ext cx="473102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/>
              <a:t>Aumento na </a:t>
            </a:r>
            <a:r>
              <a:rPr lang="pt-BR" sz="1400" b="1" dirty="0">
                <a:solidFill>
                  <a:srgbClr val="42B249"/>
                </a:solidFill>
              </a:rPr>
              <a:t>Recorrência de Compras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/>
              <a:t>Cupons de Frete Grátis e </a:t>
            </a:r>
            <a:r>
              <a:rPr lang="pt-BR" sz="1400" dirty="0" err="1"/>
              <a:t>Cashback</a:t>
            </a:r>
            <a:endParaRPr lang="pt-B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 err="1"/>
              <a:t>Chatbot</a:t>
            </a:r>
            <a:r>
              <a:rPr lang="pt-BR" sz="1400" dirty="0"/>
              <a:t> (Ativo e Receptivo)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2B6609CA-8D76-43DA-B70C-F43319C4691A}"/>
              </a:ext>
            </a:extLst>
          </p:cNvPr>
          <p:cNvSpPr txBox="1"/>
          <p:nvPr/>
        </p:nvSpPr>
        <p:spPr>
          <a:xfrm>
            <a:off x="1084691" y="4251668"/>
            <a:ext cx="473102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>
                <a:solidFill>
                  <a:srgbClr val="42B249"/>
                </a:solidFill>
              </a:rPr>
              <a:t>Marketing de Produtos </a:t>
            </a:r>
            <a:r>
              <a:rPr lang="pt-BR" sz="1400" dirty="0"/>
              <a:t>com descontos: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/>
              <a:t>Perfil de Compras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/>
              <a:t>Produtos Recorrentes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C95AC0FB-B8C5-4E1D-8EB8-97477776F51E}"/>
              </a:ext>
            </a:extLst>
          </p:cNvPr>
          <p:cNvSpPr txBox="1"/>
          <p:nvPr/>
        </p:nvSpPr>
        <p:spPr>
          <a:xfrm>
            <a:off x="1084691" y="5363430"/>
            <a:ext cx="47310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/>
              <a:t>Incentivo a </a:t>
            </a:r>
            <a:r>
              <a:rPr lang="pt-BR" sz="1400" b="1" dirty="0">
                <a:solidFill>
                  <a:srgbClr val="42B249"/>
                </a:solidFill>
              </a:rPr>
              <a:t>Alimentação Saudável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7F3129BC-4466-4322-A15A-E6850615156C}"/>
              </a:ext>
            </a:extLst>
          </p:cNvPr>
          <p:cNvSpPr txBox="1"/>
          <p:nvPr/>
        </p:nvSpPr>
        <p:spPr>
          <a:xfrm>
            <a:off x="8839898" y="1363462"/>
            <a:ext cx="17539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b="1" dirty="0"/>
              <a:t>Impacto</a:t>
            </a:r>
          </a:p>
        </p:txBody>
      </p: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B5737D5A-971B-45AB-866F-3083FAC17783}"/>
              </a:ext>
            </a:extLst>
          </p:cNvPr>
          <p:cNvCxnSpPr>
            <a:cxnSpLocks/>
          </p:cNvCxnSpPr>
          <p:nvPr/>
        </p:nvCxnSpPr>
        <p:spPr>
          <a:xfrm>
            <a:off x="7789890" y="1721197"/>
            <a:ext cx="3888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Gráfico 23">
            <a:extLst>
              <a:ext uri="{FF2B5EF4-FFF2-40B4-BE49-F238E27FC236}">
                <a16:creationId xmlns:a16="http://schemas.microsoft.com/office/drawing/2014/main" id="{E7FBDABA-DD20-4DBE-9E23-458F8E3ABD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611432" y="2472337"/>
            <a:ext cx="288000" cy="288000"/>
          </a:xfrm>
          <a:prstGeom prst="rect">
            <a:avLst/>
          </a:prstGeom>
        </p:spPr>
      </p:pic>
      <p:pic>
        <p:nvPicPr>
          <p:cNvPr id="34" name="Gráfico 33">
            <a:extLst>
              <a:ext uri="{FF2B5EF4-FFF2-40B4-BE49-F238E27FC236}">
                <a16:creationId xmlns:a16="http://schemas.microsoft.com/office/drawing/2014/main" id="{B15D6538-0AC8-40D8-8AD0-0A47197531E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557957" y="3316739"/>
            <a:ext cx="288000" cy="288000"/>
          </a:xfrm>
          <a:prstGeom prst="rect">
            <a:avLst/>
          </a:prstGeom>
        </p:spPr>
      </p:pic>
      <p:pic>
        <p:nvPicPr>
          <p:cNvPr id="36" name="Gráfico 35">
            <a:extLst>
              <a:ext uri="{FF2B5EF4-FFF2-40B4-BE49-F238E27FC236}">
                <a16:creationId xmlns:a16="http://schemas.microsoft.com/office/drawing/2014/main" id="{70AD6D03-145B-4212-BBA6-97E4397173C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642527" y="4365440"/>
            <a:ext cx="288000" cy="288000"/>
          </a:xfrm>
          <a:prstGeom prst="rect">
            <a:avLst/>
          </a:prstGeom>
        </p:spPr>
      </p:pic>
      <p:pic>
        <p:nvPicPr>
          <p:cNvPr id="37" name="Gráfico 36">
            <a:extLst>
              <a:ext uri="{FF2B5EF4-FFF2-40B4-BE49-F238E27FC236}">
                <a16:creationId xmlns:a16="http://schemas.microsoft.com/office/drawing/2014/main" id="{026180A8-12DA-4CEC-AEC7-16A830F479C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557957" y="4365440"/>
            <a:ext cx="288000" cy="288000"/>
          </a:xfrm>
          <a:prstGeom prst="rect">
            <a:avLst/>
          </a:prstGeom>
        </p:spPr>
      </p:pic>
      <p:pic>
        <p:nvPicPr>
          <p:cNvPr id="38" name="Gráfico 37">
            <a:extLst>
              <a:ext uri="{FF2B5EF4-FFF2-40B4-BE49-F238E27FC236}">
                <a16:creationId xmlns:a16="http://schemas.microsoft.com/office/drawing/2014/main" id="{0EE6D8A1-8317-47B8-8919-EBF4A5403A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611432" y="5392387"/>
            <a:ext cx="288000" cy="288000"/>
          </a:xfrm>
          <a:prstGeom prst="rect">
            <a:avLst/>
          </a:prstGeom>
        </p:spPr>
      </p:pic>
      <p:grpSp>
        <p:nvGrpSpPr>
          <p:cNvPr id="29" name="Agrupar 28">
            <a:extLst>
              <a:ext uri="{FF2B5EF4-FFF2-40B4-BE49-F238E27FC236}">
                <a16:creationId xmlns:a16="http://schemas.microsoft.com/office/drawing/2014/main" id="{8C0DFB6E-93AD-4656-A82A-A76DF73ABE77}"/>
              </a:ext>
            </a:extLst>
          </p:cNvPr>
          <p:cNvGrpSpPr/>
          <p:nvPr/>
        </p:nvGrpSpPr>
        <p:grpSpPr>
          <a:xfrm>
            <a:off x="10500780" y="5392387"/>
            <a:ext cx="571494" cy="288000"/>
            <a:chOff x="10512556" y="5287795"/>
            <a:chExt cx="571494" cy="288000"/>
          </a:xfrm>
        </p:grpSpPr>
        <p:pic>
          <p:nvPicPr>
            <p:cNvPr id="39" name="Gráfico 38">
              <a:extLst>
                <a:ext uri="{FF2B5EF4-FFF2-40B4-BE49-F238E27FC236}">
                  <a16:creationId xmlns:a16="http://schemas.microsoft.com/office/drawing/2014/main" id="{A7650EEB-A255-4547-B0AE-F669641B802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0796050" y="5287795"/>
              <a:ext cx="288000" cy="288000"/>
            </a:xfrm>
            <a:prstGeom prst="rect">
              <a:avLst/>
            </a:prstGeom>
          </p:spPr>
        </p:pic>
        <p:pic>
          <p:nvPicPr>
            <p:cNvPr id="41" name="Gráfico 40">
              <a:extLst>
                <a:ext uri="{FF2B5EF4-FFF2-40B4-BE49-F238E27FC236}">
                  <a16:creationId xmlns:a16="http://schemas.microsoft.com/office/drawing/2014/main" id="{6D36738C-FF12-487D-9D20-C8F4D17021B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0512556" y="5287795"/>
              <a:ext cx="288000" cy="288000"/>
            </a:xfrm>
            <a:prstGeom prst="rect">
              <a:avLst/>
            </a:prstGeom>
          </p:spPr>
        </p:pic>
      </p:grpSp>
      <p:grpSp>
        <p:nvGrpSpPr>
          <p:cNvPr id="30" name="Agrupar 29">
            <a:extLst>
              <a:ext uri="{FF2B5EF4-FFF2-40B4-BE49-F238E27FC236}">
                <a16:creationId xmlns:a16="http://schemas.microsoft.com/office/drawing/2014/main" id="{F051FF42-E480-4980-93C6-E789BF87AB3A}"/>
              </a:ext>
            </a:extLst>
          </p:cNvPr>
          <p:cNvGrpSpPr/>
          <p:nvPr/>
        </p:nvGrpSpPr>
        <p:grpSpPr>
          <a:xfrm>
            <a:off x="10329677" y="3316739"/>
            <a:ext cx="913700" cy="288000"/>
            <a:chOff x="10329677" y="3031016"/>
            <a:chExt cx="913700" cy="288000"/>
          </a:xfrm>
        </p:grpSpPr>
        <p:pic>
          <p:nvPicPr>
            <p:cNvPr id="33" name="Gráfico 32">
              <a:extLst>
                <a:ext uri="{FF2B5EF4-FFF2-40B4-BE49-F238E27FC236}">
                  <a16:creationId xmlns:a16="http://schemas.microsoft.com/office/drawing/2014/main" id="{EF85CE8B-0918-4E1F-8867-C9ACDD0E5A7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0642527" y="3031016"/>
              <a:ext cx="288000" cy="288000"/>
            </a:xfrm>
            <a:prstGeom prst="rect">
              <a:avLst/>
            </a:prstGeom>
          </p:spPr>
        </p:pic>
        <p:pic>
          <p:nvPicPr>
            <p:cNvPr id="42" name="Gráfico 41">
              <a:extLst>
                <a:ext uri="{FF2B5EF4-FFF2-40B4-BE49-F238E27FC236}">
                  <a16:creationId xmlns:a16="http://schemas.microsoft.com/office/drawing/2014/main" id="{49669A16-1C13-49EE-B670-DFBBE71187B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0955377" y="3031016"/>
              <a:ext cx="288000" cy="288000"/>
            </a:xfrm>
            <a:prstGeom prst="rect">
              <a:avLst/>
            </a:prstGeom>
          </p:spPr>
        </p:pic>
        <p:pic>
          <p:nvPicPr>
            <p:cNvPr id="45" name="Gráfico 44">
              <a:extLst>
                <a:ext uri="{FF2B5EF4-FFF2-40B4-BE49-F238E27FC236}">
                  <a16:creationId xmlns:a16="http://schemas.microsoft.com/office/drawing/2014/main" id="{0A67BFB2-5440-4B5A-931D-065227EFFBF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0329677" y="3031016"/>
              <a:ext cx="288000" cy="288000"/>
            </a:xfrm>
            <a:prstGeom prst="rect">
              <a:avLst/>
            </a:prstGeom>
          </p:spPr>
        </p:pic>
      </p:grpSp>
      <p:grpSp>
        <p:nvGrpSpPr>
          <p:cNvPr id="4099" name="Agrupar 4098">
            <a:extLst>
              <a:ext uri="{FF2B5EF4-FFF2-40B4-BE49-F238E27FC236}">
                <a16:creationId xmlns:a16="http://schemas.microsoft.com/office/drawing/2014/main" id="{ED584C18-7CB4-4AB2-94BF-FA0829EDC6C9}"/>
              </a:ext>
            </a:extLst>
          </p:cNvPr>
          <p:cNvGrpSpPr/>
          <p:nvPr/>
        </p:nvGrpSpPr>
        <p:grpSpPr>
          <a:xfrm>
            <a:off x="6420407" y="5392387"/>
            <a:ext cx="563100" cy="288000"/>
            <a:chOff x="6398896" y="5296975"/>
            <a:chExt cx="563100" cy="288000"/>
          </a:xfrm>
        </p:grpSpPr>
        <p:pic>
          <p:nvPicPr>
            <p:cNvPr id="40" name="Gráfico 39">
              <a:extLst>
                <a:ext uri="{FF2B5EF4-FFF2-40B4-BE49-F238E27FC236}">
                  <a16:creationId xmlns:a16="http://schemas.microsoft.com/office/drawing/2014/main" id="{A4EB3F06-0411-482A-8B0F-B5302EFFA77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673996" y="5296975"/>
              <a:ext cx="288000" cy="288000"/>
            </a:xfrm>
            <a:prstGeom prst="rect">
              <a:avLst/>
            </a:prstGeom>
          </p:spPr>
        </p:pic>
        <p:pic>
          <p:nvPicPr>
            <p:cNvPr id="46" name="Gráfico 45">
              <a:extLst>
                <a:ext uri="{FF2B5EF4-FFF2-40B4-BE49-F238E27FC236}">
                  <a16:creationId xmlns:a16="http://schemas.microsoft.com/office/drawing/2014/main" id="{3BE7B5BC-FF32-4279-B203-D8E0BA2B661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398896" y="5296975"/>
              <a:ext cx="288000" cy="288000"/>
            </a:xfrm>
            <a:prstGeom prst="rect">
              <a:avLst/>
            </a:prstGeom>
          </p:spPr>
        </p:pic>
      </p:grpSp>
      <p:grpSp>
        <p:nvGrpSpPr>
          <p:cNvPr id="31" name="Agrupar 30">
            <a:extLst>
              <a:ext uri="{FF2B5EF4-FFF2-40B4-BE49-F238E27FC236}">
                <a16:creationId xmlns:a16="http://schemas.microsoft.com/office/drawing/2014/main" id="{362C98D1-113B-46A9-9A64-D5221AF0C580}"/>
              </a:ext>
            </a:extLst>
          </p:cNvPr>
          <p:cNvGrpSpPr/>
          <p:nvPr/>
        </p:nvGrpSpPr>
        <p:grpSpPr>
          <a:xfrm>
            <a:off x="8308897" y="3316739"/>
            <a:ext cx="893070" cy="288000"/>
            <a:chOff x="8268305" y="3024545"/>
            <a:chExt cx="893070" cy="288000"/>
          </a:xfrm>
        </p:grpSpPr>
        <p:pic>
          <p:nvPicPr>
            <p:cNvPr id="32" name="Gráfico 31">
              <a:extLst>
                <a:ext uri="{FF2B5EF4-FFF2-40B4-BE49-F238E27FC236}">
                  <a16:creationId xmlns:a16="http://schemas.microsoft.com/office/drawing/2014/main" id="{12D15B56-96E1-407E-A6BB-0B3A2F3A7C5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570840" y="3024545"/>
              <a:ext cx="288000" cy="288000"/>
            </a:xfrm>
            <a:prstGeom prst="rect">
              <a:avLst/>
            </a:prstGeom>
          </p:spPr>
        </p:pic>
        <p:pic>
          <p:nvPicPr>
            <p:cNvPr id="47" name="Gráfico 46">
              <a:extLst>
                <a:ext uri="{FF2B5EF4-FFF2-40B4-BE49-F238E27FC236}">
                  <a16:creationId xmlns:a16="http://schemas.microsoft.com/office/drawing/2014/main" id="{60F43FD9-BE6D-40F7-B36B-41E3E0E2921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873375" y="3024545"/>
              <a:ext cx="288000" cy="288000"/>
            </a:xfrm>
            <a:prstGeom prst="rect">
              <a:avLst/>
            </a:prstGeom>
          </p:spPr>
        </p:pic>
        <p:pic>
          <p:nvPicPr>
            <p:cNvPr id="48" name="Gráfico 47">
              <a:extLst>
                <a:ext uri="{FF2B5EF4-FFF2-40B4-BE49-F238E27FC236}">
                  <a16:creationId xmlns:a16="http://schemas.microsoft.com/office/drawing/2014/main" id="{680200FB-DCA2-4638-951D-0A42D028288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268305" y="3024545"/>
              <a:ext cx="288000" cy="288000"/>
            </a:xfrm>
            <a:prstGeom prst="rect">
              <a:avLst/>
            </a:prstGeom>
          </p:spPr>
        </p:pic>
      </p:grpSp>
      <p:grpSp>
        <p:nvGrpSpPr>
          <p:cNvPr id="50" name="Agrupar 49">
            <a:extLst>
              <a:ext uri="{FF2B5EF4-FFF2-40B4-BE49-F238E27FC236}">
                <a16:creationId xmlns:a16="http://schemas.microsoft.com/office/drawing/2014/main" id="{ACEF4263-CA32-408E-9216-ADA64ACB5E91}"/>
              </a:ext>
            </a:extLst>
          </p:cNvPr>
          <p:cNvGrpSpPr/>
          <p:nvPr/>
        </p:nvGrpSpPr>
        <p:grpSpPr>
          <a:xfrm>
            <a:off x="8452367" y="4365440"/>
            <a:ext cx="606131" cy="288000"/>
            <a:chOff x="8571146" y="4276461"/>
            <a:chExt cx="606131" cy="288000"/>
          </a:xfrm>
        </p:grpSpPr>
        <p:pic>
          <p:nvPicPr>
            <p:cNvPr id="35" name="Gráfico 34">
              <a:extLst>
                <a:ext uri="{FF2B5EF4-FFF2-40B4-BE49-F238E27FC236}">
                  <a16:creationId xmlns:a16="http://schemas.microsoft.com/office/drawing/2014/main" id="{58C5B13D-89C2-452F-8B3F-26CDFF9C24A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571146" y="4276461"/>
              <a:ext cx="288000" cy="288000"/>
            </a:xfrm>
            <a:prstGeom prst="rect">
              <a:avLst/>
            </a:prstGeom>
          </p:spPr>
        </p:pic>
        <p:pic>
          <p:nvPicPr>
            <p:cNvPr id="49" name="Gráfico 48">
              <a:extLst>
                <a:ext uri="{FF2B5EF4-FFF2-40B4-BE49-F238E27FC236}">
                  <a16:creationId xmlns:a16="http://schemas.microsoft.com/office/drawing/2014/main" id="{605CC274-E234-4A14-9B3B-6C928C0ED52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889277" y="4276461"/>
              <a:ext cx="288000" cy="288000"/>
            </a:xfrm>
            <a:prstGeom prst="rect">
              <a:avLst/>
            </a:prstGeom>
          </p:spPr>
        </p:pic>
      </p:grpSp>
      <p:grpSp>
        <p:nvGrpSpPr>
          <p:cNvPr id="54" name="Agrupar 53">
            <a:extLst>
              <a:ext uri="{FF2B5EF4-FFF2-40B4-BE49-F238E27FC236}">
                <a16:creationId xmlns:a16="http://schemas.microsoft.com/office/drawing/2014/main" id="{B4BE1A6C-7136-4C4A-B7D4-87B1EDC2DBF6}"/>
              </a:ext>
            </a:extLst>
          </p:cNvPr>
          <p:cNvGrpSpPr/>
          <p:nvPr/>
        </p:nvGrpSpPr>
        <p:grpSpPr>
          <a:xfrm>
            <a:off x="10500780" y="2496058"/>
            <a:ext cx="571494" cy="288000"/>
            <a:chOff x="10512556" y="5287795"/>
            <a:chExt cx="571494" cy="288000"/>
          </a:xfrm>
        </p:grpSpPr>
        <p:pic>
          <p:nvPicPr>
            <p:cNvPr id="55" name="Gráfico 54">
              <a:extLst>
                <a:ext uri="{FF2B5EF4-FFF2-40B4-BE49-F238E27FC236}">
                  <a16:creationId xmlns:a16="http://schemas.microsoft.com/office/drawing/2014/main" id="{8597D6C8-7B42-4A79-AB38-EDE10AC3AFF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0796050" y="5287795"/>
              <a:ext cx="288000" cy="288000"/>
            </a:xfrm>
            <a:prstGeom prst="rect">
              <a:avLst/>
            </a:prstGeom>
          </p:spPr>
        </p:pic>
        <p:pic>
          <p:nvPicPr>
            <p:cNvPr id="56" name="Gráfico 55">
              <a:extLst>
                <a:ext uri="{FF2B5EF4-FFF2-40B4-BE49-F238E27FC236}">
                  <a16:creationId xmlns:a16="http://schemas.microsoft.com/office/drawing/2014/main" id="{A272F031-4B2B-4AEA-B53B-20EED16C118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0512556" y="5287795"/>
              <a:ext cx="288000" cy="288000"/>
            </a:xfrm>
            <a:prstGeom prst="rect">
              <a:avLst/>
            </a:prstGeom>
          </p:spPr>
        </p:pic>
      </p:grpSp>
      <p:grpSp>
        <p:nvGrpSpPr>
          <p:cNvPr id="4097" name="Agrupar 4096">
            <a:extLst>
              <a:ext uri="{FF2B5EF4-FFF2-40B4-BE49-F238E27FC236}">
                <a16:creationId xmlns:a16="http://schemas.microsoft.com/office/drawing/2014/main" id="{77BA805A-A69C-49EA-BD4C-C3B3DA02D792}"/>
              </a:ext>
            </a:extLst>
          </p:cNvPr>
          <p:cNvGrpSpPr/>
          <p:nvPr/>
        </p:nvGrpSpPr>
        <p:grpSpPr>
          <a:xfrm>
            <a:off x="6291051" y="2472337"/>
            <a:ext cx="821812" cy="288000"/>
            <a:chOff x="6294283" y="2376925"/>
            <a:chExt cx="821812" cy="288000"/>
          </a:xfrm>
        </p:grpSpPr>
        <p:pic>
          <p:nvPicPr>
            <p:cNvPr id="28" name="Gráfico 27">
              <a:extLst>
                <a:ext uri="{FF2B5EF4-FFF2-40B4-BE49-F238E27FC236}">
                  <a16:creationId xmlns:a16="http://schemas.microsoft.com/office/drawing/2014/main" id="{A37793FB-953C-43CC-A524-81D9D2C19A9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294283" y="2376925"/>
              <a:ext cx="288000" cy="288000"/>
            </a:xfrm>
            <a:prstGeom prst="rect">
              <a:avLst/>
            </a:prstGeom>
          </p:spPr>
        </p:pic>
        <p:pic>
          <p:nvPicPr>
            <p:cNvPr id="57" name="Gráfico 56">
              <a:extLst>
                <a:ext uri="{FF2B5EF4-FFF2-40B4-BE49-F238E27FC236}">
                  <a16:creationId xmlns:a16="http://schemas.microsoft.com/office/drawing/2014/main" id="{C5CF1577-87FC-4F67-BAE4-E84DD152FDD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557957" y="2376925"/>
              <a:ext cx="288000" cy="288000"/>
            </a:xfrm>
            <a:prstGeom prst="rect">
              <a:avLst/>
            </a:prstGeom>
          </p:spPr>
        </p:pic>
        <p:pic>
          <p:nvPicPr>
            <p:cNvPr id="61" name="Gráfico 60">
              <a:extLst>
                <a:ext uri="{FF2B5EF4-FFF2-40B4-BE49-F238E27FC236}">
                  <a16:creationId xmlns:a16="http://schemas.microsoft.com/office/drawing/2014/main" id="{7E95A9C7-17B9-4F4D-BF40-BE5D1E566E4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828095" y="2376925"/>
              <a:ext cx="288000" cy="288000"/>
            </a:xfrm>
            <a:prstGeom prst="rect">
              <a:avLst/>
            </a:prstGeom>
          </p:spPr>
        </p:pic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D67A7ED7-CE3B-A646-B99D-B32C0EC7956D}"/>
              </a:ext>
            </a:extLst>
          </p:cNvPr>
          <p:cNvSpPr/>
          <p:nvPr/>
        </p:nvSpPr>
        <p:spPr>
          <a:xfrm>
            <a:off x="329463" y="2998179"/>
            <a:ext cx="11153292" cy="960598"/>
          </a:xfrm>
          <a:custGeom>
            <a:avLst/>
            <a:gdLst>
              <a:gd name="connsiteX0" fmla="*/ 0 w 11153292"/>
              <a:gd name="connsiteY0" fmla="*/ 0 h 960598"/>
              <a:gd name="connsiteX1" fmla="*/ 585548 w 11153292"/>
              <a:gd name="connsiteY1" fmla="*/ 0 h 960598"/>
              <a:gd name="connsiteX2" fmla="*/ 948030 w 11153292"/>
              <a:gd name="connsiteY2" fmla="*/ 0 h 960598"/>
              <a:gd name="connsiteX3" fmla="*/ 1868176 w 11153292"/>
              <a:gd name="connsiteY3" fmla="*/ 0 h 960598"/>
              <a:gd name="connsiteX4" fmla="*/ 2453724 w 11153292"/>
              <a:gd name="connsiteY4" fmla="*/ 0 h 960598"/>
              <a:gd name="connsiteX5" fmla="*/ 3039272 w 11153292"/>
              <a:gd name="connsiteY5" fmla="*/ 0 h 960598"/>
              <a:gd name="connsiteX6" fmla="*/ 3959419 w 11153292"/>
              <a:gd name="connsiteY6" fmla="*/ 0 h 960598"/>
              <a:gd name="connsiteX7" fmla="*/ 4433434 w 11153292"/>
              <a:gd name="connsiteY7" fmla="*/ 0 h 960598"/>
              <a:gd name="connsiteX8" fmla="*/ 5353580 w 11153292"/>
              <a:gd name="connsiteY8" fmla="*/ 0 h 960598"/>
              <a:gd name="connsiteX9" fmla="*/ 6273727 w 11153292"/>
              <a:gd name="connsiteY9" fmla="*/ 0 h 960598"/>
              <a:gd name="connsiteX10" fmla="*/ 6970808 w 11153292"/>
              <a:gd name="connsiteY10" fmla="*/ 0 h 960598"/>
              <a:gd name="connsiteX11" fmla="*/ 7890954 w 11153292"/>
              <a:gd name="connsiteY11" fmla="*/ 0 h 960598"/>
              <a:gd name="connsiteX12" fmla="*/ 8476502 w 11153292"/>
              <a:gd name="connsiteY12" fmla="*/ 0 h 960598"/>
              <a:gd name="connsiteX13" fmla="*/ 9062050 w 11153292"/>
              <a:gd name="connsiteY13" fmla="*/ 0 h 960598"/>
              <a:gd name="connsiteX14" fmla="*/ 9870663 w 11153292"/>
              <a:gd name="connsiteY14" fmla="*/ 0 h 960598"/>
              <a:gd name="connsiteX15" fmla="*/ 10456211 w 11153292"/>
              <a:gd name="connsiteY15" fmla="*/ 0 h 960598"/>
              <a:gd name="connsiteX16" fmla="*/ 11153292 w 11153292"/>
              <a:gd name="connsiteY16" fmla="*/ 0 h 960598"/>
              <a:gd name="connsiteX17" fmla="*/ 11153292 w 11153292"/>
              <a:gd name="connsiteY17" fmla="*/ 499511 h 960598"/>
              <a:gd name="connsiteX18" fmla="*/ 11153292 w 11153292"/>
              <a:gd name="connsiteY18" fmla="*/ 960598 h 960598"/>
              <a:gd name="connsiteX19" fmla="*/ 10344678 w 11153292"/>
              <a:gd name="connsiteY19" fmla="*/ 960598 h 960598"/>
              <a:gd name="connsiteX20" fmla="*/ 9870663 w 11153292"/>
              <a:gd name="connsiteY20" fmla="*/ 960598 h 960598"/>
              <a:gd name="connsiteX21" fmla="*/ 8950517 w 11153292"/>
              <a:gd name="connsiteY21" fmla="*/ 960598 h 960598"/>
              <a:gd name="connsiteX22" fmla="*/ 8253436 w 11153292"/>
              <a:gd name="connsiteY22" fmla="*/ 960598 h 960598"/>
              <a:gd name="connsiteX23" fmla="*/ 7779421 w 11153292"/>
              <a:gd name="connsiteY23" fmla="*/ 960598 h 960598"/>
              <a:gd name="connsiteX24" fmla="*/ 7082340 w 11153292"/>
              <a:gd name="connsiteY24" fmla="*/ 960598 h 960598"/>
              <a:gd name="connsiteX25" fmla="*/ 6719858 w 11153292"/>
              <a:gd name="connsiteY25" fmla="*/ 960598 h 960598"/>
              <a:gd name="connsiteX26" fmla="*/ 6357376 w 11153292"/>
              <a:gd name="connsiteY26" fmla="*/ 960598 h 960598"/>
              <a:gd name="connsiteX27" fmla="*/ 5660296 w 11153292"/>
              <a:gd name="connsiteY27" fmla="*/ 960598 h 960598"/>
              <a:gd name="connsiteX28" fmla="*/ 5186281 w 11153292"/>
              <a:gd name="connsiteY28" fmla="*/ 960598 h 960598"/>
              <a:gd name="connsiteX29" fmla="*/ 4377667 w 11153292"/>
              <a:gd name="connsiteY29" fmla="*/ 960598 h 960598"/>
              <a:gd name="connsiteX30" fmla="*/ 3903652 w 11153292"/>
              <a:gd name="connsiteY30" fmla="*/ 960598 h 960598"/>
              <a:gd name="connsiteX31" fmla="*/ 3095039 w 11153292"/>
              <a:gd name="connsiteY31" fmla="*/ 960598 h 960598"/>
              <a:gd name="connsiteX32" fmla="*/ 2732557 w 11153292"/>
              <a:gd name="connsiteY32" fmla="*/ 960598 h 960598"/>
              <a:gd name="connsiteX33" fmla="*/ 1923943 w 11153292"/>
              <a:gd name="connsiteY33" fmla="*/ 960598 h 960598"/>
              <a:gd name="connsiteX34" fmla="*/ 1449928 w 11153292"/>
              <a:gd name="connsiteY34" fmla="*/ 960598 h 960598"/>
              <a:gd name="connsiteX35" fmla="*/ 1087446 w 11153292"/>
              <a:gd name="connsiteY35" fmla="*/ 960598 h 960598"/>
              <a:gd name="connsiteX36" fmla="*/ 613431 w 11153292"/>
              <a:gd name="connsiteY36" fmla="*/ 960598 h 960598"/>
              <a:gd name="connsiteX37" fmla="*/ 0 w 11153292"/>
              <a:gd name="connsiteY37" fmla="*/ 960598 h 960598"/>
              <a:gd name="connsiteX38" fmla="*/ 0 w 11153292"/>
              <a:gd name="connsiteY38" fmla="*/ 499511 h 960598"/>
              <a:gd name="connsiteX39" fmla="*/ 0 w 11153292"/>
              <a:gd name="connsiteY39" fmla="*/ 0 h 960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153292" h="960598" extrusionOk="0">
                <a:moveTo>
                  <a:pt x="0" y="0"/>
                </a:moveTo>
                <a:cubicBezTo>
                  <a:pt x="290084" y="-20119"/>
                  <a:pt x="409121" y="24418"/>
                  <a:pt x="585548" y="0"/>
                </a:cubicBezTo>
                <a:cubicBezTo>
                  <a:pt x="761975" y="-24418"/>
                  <a:pt x="812342" y="-7517"/>
                  <a:pt x="948030" y="0"/>
                </a:cubicBezTo>
                <a:cubicBezTo>
                  <a:pt x="1083718" y="7517"/>
                  <a:pt x="1455087" y="35747"/>
                  <a:pt x="1868176" y="0"/>
                </a:cubicBezTo>
                <a:cubicBezTo>
                  <a:pt x="2281265" y="-35747"/>
                  <a:pt x="2306302" y="3562"/>
                  <a:pt x="2453724" y="0"/>
                </a:cubicBezTo>
                <a:cubicBezTo>
                  <a:pt x="2601146" y="-3562"/>
                  <a:pt x="2805382" y="-2532"/>
                  <a:pt x="3039272" y="0"/>
                </a:cubicBezTo>
                <a:cubicBezTo>
                  <a:pt x="3273162" y="2532"/>
                  <a:pt x="3730549" y="-30512"/>
                  <a:pt x="3959419" y="0"/>
                </a:cubicBezTo>
                <a:cubicBezTo>
                  <a:pt x="4188289" y="30512"/>
                  <a:pt x="4292325" y="5885"/>
                  <a:pt x="4433434" y="0"/>
                </a:cubicBezTo>
                <a:cubicBezTo>
                  <a:pt x="4574543" y="-5885"/>
                  <a:pt x="5117114" y="-33689"/>
                  <a:pt x="5353580" y="0"/>
                </a:cubicBezTo>
                <a:cubicBezTo>
                  <a:pt x="5590046" y="33689"/>
                  <a:pt x="6004297" y="16685"/>
                  <a:pt x="6273727" y="0"/>
                </a:cubicBezTo>
                <a:cubicBezTo>
                  <a:pt x="6543157" y="-16685"/>
                  <a:pt x="6714722" y="18104"/>
                  <a:pt x="6970808" y="0"/>
                </a:cubicBezTo>
                <a:cubicBezTo>
                  <a:pt x="7226894" y="-18104"/>
                  <a:pt x="7477865" y="-4996"/>
                  <a:pt x="7890954" y="0"/>
                </a:cubicBezTo>
                <a:cubicBezTo>
                  <a:pt x="8304043" y="4996"/>
                  <a:pt x="8262310" y="3172"/>
                  <a:pt x="8476502" y="0"/>
                </a:cubicBezTo>
                <a:cubicBezTo>
                  <a:pt x="8690694" y="-3172"/>
                  <a:pt x="8841695" y="-19519"/>
                  <a:pt x="9062050" y="0"/>
                </a:cubicBezTo>
                <a:cubicBezTo>
                  <a:pt x="9282405" y="19519"/>
                  <a:pt x="9688113" y="36797"/>
                  <a:pt x="9870663" y="0"/>
                </a:cubicBezTo>
                <a:cubicBezTo>
                  <a:pt x="10053213" y="-36797"/>
                  <a:pt x="10320443" y="5716"/>
                  <a:pt x="10456211" y="0"/>
                </a:cubicBezTo>
                <a:cubicBezTo>
                  <a:pt x="10591979" y="-5716"/>
                  <a:pt x="10983787" y="27387"/>
                  <a:pt x="11153292" y="0"/>
                </a:cubicBezTo>
                <a:cubicBezTo>
                  <a:pt x="11151097" y="237249"/>
                  <a:pt x="11129923" y="291593"/>
                  <a:pt x="11153292" y="499511"/>
                </a:cubicBezTo>
                <a:cubicBezTo>
                  <a:pt x="11176661" y="707429"/>
                  <a:pt x="11160878" y="851096"/>
                  <a:pt x="11153292" y="960598"/>
                </a:cubicBezTo>
                <a:cubicBezTo>
                  <a:pt x="10909399" y="985123"/>
                  <a:pt x="10593206" y="925404"/>
                  <a:pt x="10344678" y="960598"/>
                </a:cubicBezTo>
                <a:cubicBezTo>
                  <a:pt x="10096150" y="995792"/>
                  <a:pt x="10059365" y="946397"/>
                  <a:pt x="9870663" y="960598"/>
                </a:cubicBezTo>
                <a:cubicBezTo>
                  <a:pt x="9681961" y="974799"/>
                  <a:pt x="9297357" y="951041"/>
                  <a:pt x="8950517" y="960598"/>
                </a:cubicBezTo>
                <a:cubicBezTo>
                  <a:pt x="8603677" y="970155"/>
                  <a:pt x="8498192" y="971256"/>
                  <a:pt x="8253436" y="960598"/>
                </a:cubicBezTo>
                <a:cubicBezTo>
                  <a:pt x="8008680" y="949940"/>
                  <a:pt x="8009442" y="951341"/>
                  <a:pt x="7779421" y="960598"/>
                </a:cubicBezTo>
                <a:cubicBezTo>
                  <a:pt x="7549400" y="969855"/>
                  <a:pt x="7264618" y="951619"/>
                  <a:pt x="7082340" y="960598"/>
                </a:cubicBezTo>
                <a:cubicBezTo>
                  <a:pt x="6900062" y="969577"/>
                  <a:pt x="6829682" y="957033"/>
                  <a:pt x="6719858" y="960598"/>
                </a:cubicBezTo>
                <a:cubicBezTo>
                  <a:pt x="6610034" y="964163"/>
                  <a:pt x="6513389" y="963425"/>
                  <a:pt x="6357376" y="960598"/>
                </a:cubicBezTo>
                <a:cubicBezTo>
                  <a:pt x="6201363" y="957771"/>
                  <a:pt x="5840449" y="938916"/>
                  <a:pt x="5660296" y="960598"/>
                </a:cubicBezTo>
                <a:cubicBezTo>
                  <a:pt x="5480143" y="982280"/>
                  <a:pt x="5363911" y="968239"/>
                  <a:pt x="5186281" y="960598"/>
                </a:cubicBezTo>
                <a:cubicBezTo>
                  <a:pt x="5008651" y="952957"/>
                  <a:pt x="4549861" y="932897"/>
                  <a:pt x="4377667" y="960598"/>
                </a:cubicBezTo>
                <a:cubicBezTo>
                  <a:pt x="4205473" y="988299"/>
                  <a:pt x="4055283" y="938553"/>
                  <a:pt x="3903652" y="960598"/>
                </a:cubicBezTo>
                <a:cubicBezTo>
                  <a:pt x="3752022" y="982643"/>
                  <a:pt x="3425185" y="991700"/>
                  <a:pt x="3095039" y="960598"/>
                </a:cubicBezTo>
                <a:cubicBezTo>
                  <a:pt x="2764893" y="929496"/>
                  <a:pt x="2836065" y="962088"/>
                  <a:pt x="2732557" y="960598"/>
                </a:cubicBezTo>
                <a:cubicBezTo>
                  <a:pt x="2629049" y="959108"/>
                  <a:pt x="2126556" y="993113"/>
                  <a:pt x="1923943" y="960598"/>
                </a:cubicBezTo>
                <a:cubicBezTo>
                  <a:pt x="1721330" y="928083"/>
                  <a:pt x="1600612" y="955687"/>
                  <a:pt x="1449928" y="960598"/>
                </a:cubicBezTo>
                <a:cubicBezTo>
                  <a:pt x="1299245" y="965509"/>
                  <a:pt x="1181772" y="960226"/>
                  <a:pt x="1087446" y="960598"/>
                </a:cubicBezTo>
                <a:cubicBezTo>
                  <a:pt x="993120" y="960970"/>
                  <a:pt x="708607" y="951405"/>
                  <a:pt x="613431" y="960598"/>
                </a:cubicBezTo>
                <a:cubicBezTo>
                  <a:pt x="518256" y="969791"/>
                  <a:pt x="230403" y="958391"/>
                  <a:pt x="0" y="960598"/>
                </a:cubicBezTo>
                <a:cubicBezTo>
                  <a:pt x="11217" y="855769"/>
                  <a:pt x="-3967" y="657115"/>
                  <a:pt x="0" y="499511"/>
                </a:cubicBezTo>
                <a:cubicBezTo>
                  <a:pt x="3967" y="341907"/>
                  <a:pt x="602" y="162128"/>
                  <a:pt x="0" y="0"/>
                </a:cubicBezTo>
                <a:close/>
              </a:path>
            </a:pathLst>
          </a:custGeom>
          <a:noFill/>
          <a:ln w="38100">
            <a:solidFill>
              <a:srgbClr val="FF82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2771439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33050573C1D8214287D266DE0E3F718D" ma:contentTypeVersion="6" ma:contentTypeDescription="Crie um novo documento." ma:contentTypeScope="" ma:versionID="e530c73037cc85feb601c56ab5742343">
  <xsd:schema xmlns:xsd="http://www.w3.org/2001/XMLSchema" xmlns:xs="http://www.w3.org/2001/XMLSchema" xmlns:p="http://schemas.microsoft.com/office/2006/metadata/properties" xmlns:ns2="f55fb1c8-79e1-4ae4-9466-0914ac55463a" targetNamespace="http://schemas.microsoft.com/office/2006/metadata/properties" ma:root="true" ma:fieldsID="6ab0aa4905a288f6ac7122e997b55395" ns2:_="">
    <xsd:import namespace="f55fb1c8-79e1-4ae4-9466-0914ac55463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55fb1c8-79e1-4ae4-9466-0914ac55463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BCCB06CC-7569-4D30-B86F-3B95394B9F7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55fb1c8-79e1-4ae4-9466-0914ac55463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8771D83-08D5-48BC-B5D9-26E8A5F4A5E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CF92850-FA67-4564-A834-3E780C3ABDB4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4677</TotalTime>
  <Words>1245</Words>
  <Application>Microsoft Office PowerPoint</Application>
  <PresentationFormat>Widescreen</PresentationFormat>
  <Paragraphs>173</Paragraphs>
  <Slides>20</Slides>
  <Notes>0</Notes>
  <HiddenSlides>10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20</vt:i4>
      </vt:variant>
    </vt:vector>
  </HeadingPairs>
  <TitlesOfParts>
    <vt:vector size="25" baseType="lpstr">
      <vt:lpstr>Arial</vt:lpstr>
      <vt:lpstr>Calibri</vt:lpstr>
      <vt:lpstr>Calibri Light</vt:lpstr>
      <vt:lpstr>Cambria Math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Variável ‘mean_peso_cart’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Clusterização - K-means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Rafael de Queiroz Costa</dc:creator>
  <cp:lastModifiedBy>Rafael de Queiroz Costa</cp:lastModifiedBy>
  <cp:revision>60</cp:revision>
  <dcterms:created xsi:type="dcterms:W3CDTF">2020-08-15T11:26:10Z</dcterms:created>
  <dcterms:modified xsi:type="dcterms:W3CDTF">2020-09-05T00:47:25Z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0x01010033050573C1D8214287D266DE0E3F718D</vt:lpwstr>
  </property>
</Properties>
</file>